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Roboto SemiBold"/>
      <p:regular r:id="rId61"/>
      <p:bold r:id="rId62"/>
      <p:italic r:id="rId63"/>
      <p:boldItalic r:id="rId64"/>
    </p:embeddedFont>
    <p:embeddedFont>
      <p:font typeface="Oswald SemiBold"/>
      <p:regular r:id="rId65"/>
      <p:bold r:id="rId66"/>
    </p:embeddedFont>
    <p:embeddedFont>
      <p:font typeface="Roboto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39">
          <p15:clr>
            <a:srgbClr val="747775"/>
          </p15:clr>
        </p15:guide>
        <p15:guide id="2" orient="horz" pos="239">
          <p15:clr>
            <a:srgbClr val="747775"/>
          </p15:clr>
        </p15:guide>
        <p15:guide id="3" orient="horz" pos="2995">
          <p15:clr>
            <a:srgbClr val="747775"/>
          </p15:clr>
        </p15:guide>
        <p15:guide id="4" pos="5515">
          <p15:clr>
            <a:srgbClr val="747775"/>
          </p15:clr>
        </p15:guide>
        <p15:guide id="5" orient="horz" pos="6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"/>
        <p:guide pos="239" orient="horz"/>
        <p:guide pos="2995" orient="horz"/>
        <p:guide pos="5515"/>
        <p:guide pos="6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SemiBold-bold.fntdata"/><Relationship Id="rId61" Type="http://schemas.openxmlformats.org/officeDocument/2006/relationships/font" Target="fonts/RobotoSemiBold-regular.fntdata"/><Relationship Id="rId20" Type="http://schemas.openxmlformats.org/officeDocument/2006/relationships/slide" Target="slides/slide15.xml"/><Relationship Id="rId64" Type="http://schemas.openxmlformats.org/officeDocument/2006/relationships/font" Target="fonts/RobotoSemiBold-boldItalic.fntdata"/><Relationship Id="rId63" Type="http://schemas.openxmlformats.org/officeDocument/2006/relationships/font" Target="fonts/RobotoSemiBold-italic.fntdata"/><Relationship Id="rId22" Type="http://schemas.openxmlformats.org/officeDocument/2006/relationships/slide" Target="slides/slide17.xml"/><Relationship Id="rId66" Type="http://schemas.openxmlformats.org/officeDocument/2006/relationships/font" Target="fonts/OswaldSemiBold-bold.fntdata"/><Relationship Id="rId21" Type="http://schemas.openxmlformats.org/officeDocument/2006/relationships/slide" Target="slides/slide16.xml"/><Relationship Id="rId65" Type="http://schemas.openxmlformats.org/officeDocument/2006/relationships/font" Target="fonts/Oswald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RobotoLight-bold.fntdata"/><Relationship Id="rId23" Type="http://schemas.openxmlformats.org/officeDocument/2006/relationships/slide" Target="slides/slide18.xml"/><Relationship Id="rId67" Type="http://schemas.openxmlformats.org/officeDocument/2006/relationships/font" Target="fonts/RobotoLight-regular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f230f7d6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f230f7d6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f230f7d6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f230f7d6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f230f7d6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f230f7d6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f230f7d6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f230f7d6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f230f7d6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f230f7d6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f230f7d6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f230f7d6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f230f7d6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f230f7d6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f230f7d6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7f230f7d6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f230f7d6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f230f7d6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f230f7d6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7f230f7d6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f230f7d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f230f7d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f230f7d6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7f230f7d6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f230f7d6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7f230f7d6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f230f7d6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7f230f7d6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08fff2ca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08fff2ca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808fff2ca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808fff2ca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08fff2ca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08fff2ca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3611f70b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3611f70b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3611f70b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83611f70b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3611f70b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3611f70b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08fff2ca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08fff2ca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f230f7d6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f230f7d6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08fff2ca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08fff2ca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808fff2ca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808fff2ca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808fff2ca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808fff2ca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08fff2ca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08fff2ca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808fff2ca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808fff2ca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808fff2ca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808fff2ca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64542f6e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664542f6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664542f6e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664542f6e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664542f6e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664542f6e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08fff2ca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808fff2ca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f230f7d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f230f7d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08fff2ca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08fff2ca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808fff2ca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808fff2ca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808fff2ca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808fff2ca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08fff2ca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08fff2ca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83611f70b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83611f70b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83611f70b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83611f70b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83611f70b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83611f70b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83611f70b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83611f70b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83611f70b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83611f70b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808fff2ca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808fff2ca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f230f7d6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f230f7d6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808fff2ca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808fff2ca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808fff2ca3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808fff2ca3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f230f7d6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f230f7d6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230f7d6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f230f7d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f230f7d6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f230f7d6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08fff2ca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08fff2ca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jp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lide 16_9 - 10.png"/>
          <p:cNvPicPr preferRelativeResize="0"/>
          <p:nvPr/>
        </p:nvPicPr>
        <p:blipFill rotWithShape="1">
          <a:blip r:embed="rId3">
            <a:alphaModFix/>
          </a:blip>
          <a:srcRect b="11940" l="15376" r="0" t="34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" y="-4"/>
            <a:ext cx="9143997" cy="1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00" y="378903"/>
            <a:ext cx="8386200" cy="84294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85525" y="3023969"/>
            <a:ext cx="8139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</a:t>
            </a: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:</a:t>
            </a:r>
            <a:b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ВІД ДАНИХ ДО ДІЙ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85525" y="378900"/>
            <a:ext cx="590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ГРИ: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ЧИ ВСЕ ОК?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538225" y="2460900"/>
            <a:ext cx="2010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Виручки на місяць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1538217" y="3896375"/>
            <a:ext cx="1868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Активних гравців на місяць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15940" r="24556" t="0"/>
          <a:stretch/>
        </p:blipFill>
        <p:spPr>
          <a:xfrm>
            <a:off x="4572000" y="0"/>
            <a:ext cx="4590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378900" y="2328664"/>
            <a:ext cx="1080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$100</a:t>
            </a: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k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1538217" y="3103158"/>
            <a:ext cx="2492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Витрати на маркетинг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місяць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78900" y="3143058"/>
            <a:ext cx="108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$150k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378900" y="3936275"/>
            <a:ext cx="108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5k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385525" y="1329174"/>
            <a:ext cx="2745600" cy="82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ЮНІТ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-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ЕКОНОМІКИ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471967" y="1505575"/>
            <a:ext cx="25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LTV – скільки грошей принесе користувач за весь час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3297975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3"/>
          <p:cNvSpPr/>
          <p:nvPr/>
        </p:nvSpPr>
        <p:spPr>
          <a:xfrm>
            <a:off x="3806325" y="1505575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CAC – скільки платимо за користувача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385525" y="2342300"/>
            <a:ext cx="8369100" cy="24333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695900" y="1505575"/>
            <a:ext cx="21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Співвідношення LTV / CAC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125" y="2467268"/>
            <a:ext cx="3502150" cy="2248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3"/>
          <p:cNvCxnSpPr/>
          <p:nvPr/>
        </p:nvCxnSpPr>
        <p:spPr>
          <a:xfrm>
            <a:off x="6100300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385525" y="2342300"/>
            <a:ext cx="8369100" cy="24333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6457675" y="1329175"/>
            <a:ext cx="2307300" cy="82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ЮНІТ-ЕКОНОМІКИ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471967" y="1505575"/>
            <a:ext cx="25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LTV – скільки грошей принесе користувач за весь час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4"/>
          <p:cNvCxnSpPr/>
          <p:nvPr/>
        </p:nvCxnSpPr>
        <p:spPr>
          <a:xfrm>
            <a:off x="3297975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4"/>
          <p:cNvSpPr/>
          <p:nvPr/>
        </p:nvSpPr>
        <p:spPr>
          <a:xfrm>
            <a:off x="3806325" y="1505575"/>
            <a:ext cx="216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CAC – скільки платимо за користувача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6695900" y="1505575"/>
            <a:ext cx="216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Співвідношення LTV / CAC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400" y="2445197"/>
            <a:ext cx="6228467" cy="224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4"/>
          <p:cNvCxnSpPr/>
          <p:nvPr/>
        </p:nvCxnSpPr>
        <p:spPr>
          <a:xfrm>
            <a:off x="6100300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385525" y="2342300"/>
            <a:ext cx="8369100" cy="24333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ЮНІТ-ЕКОНОМІКИ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471967" y="1505575"/>
            <a:ext cx="25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LTV – скільки грошей принесе користувач за весь час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3297975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5"/>
          <p:cNvSpPr/>
          <p:nvPr/>
        </p:nvSpPr>
        <p:spPr>
          <a:xfrm>
            <a:off x="3806325" y="1505575"/>
            <a:ext cx="216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CAC – скільки платимо за користувача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023" y="2721475"/>
            <a:ext cx="1555150" cy="15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3875850" y="3363600"/>
            <a:ext cx="3630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+"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Пошук точок росту</a:t>
            </a:r>
            <a:endParaRPr b="1"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6457675" y="1329175"/>
            <a:ext cx="2307300" cy="82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6695900" y="1505575"/>
            <a:ext cx="216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Співвідношення LTV / CAC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5"/>
          <p:cNvCxnSpPr/>
          <p:nvPr/>
        </p:nvCxnSpPr>
        <p:spPr>
          <a:xfrm>
            <a:off x="6100300" y="1637650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385525" y="1378325"/>
            <a:ext cx="8369100" cy="3397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ФРЕЙМВОРК AAARRR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040299" y="1626225"/>
            <a:ext cx="17121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Awareness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040299" y="2155204"/>
            <a:ext cx="15003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Acquisition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040299" y="2684204"/>
            <a:ext cx="13044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Activation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040299" y="3213183"/>
            <a:ext cx="10824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Retention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040299" y="3742162"/>
            <a:ext cx="8658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Revenue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2753800" y="1626225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2753800" y="2155204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2753800" y="2684183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753800" y="3213162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2753800" y="3742141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246" name="Google Shape;246;p26"/>
          <p:cNvCxnSpPr/>
          <p:nvPr/>
        </p:nvCxnSpPr>
        <p:spPr>
          <a:xfrm>
            <a:off x="2452513" y="1621409"/>
            <a:ext cx="0" cy="29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6"/>
          <p:cNvSpPr txBox="1"/>
          <p:nvPr/>
        </p:nvSpPr>
        <p:spPr>
          <a:xfrm>
            <a:off x="5721849" y="2042250"/>
            <a:ext cx="96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Marketeer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424863" y="2980400"/>
            <a:ext cx="12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Growth Hacker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5504038" y="1620250"/>
            <a:ext cx="141600" cy="1055700"/>
          </a:xfrm>
          <a:custGeom>
            <a:rect b="b" l="l" r="r" t="t"/>
            <a:pathLst>
              <a:path extrusionOk="0" h="42228" w="5664">
                <a:moveTo>
                  <a:pt x="0" y="0"/>
                </a:moveTo>
                <a:lnTo>
                  <a:pt x="5664" y="0"/>
                </a:lnTo>
                <a:lnTo>
                  <a:pt x="5664" y="42219"/>
                </a:lnTo>
                <a:lnTo>
                  <a:pt x="136" y="42228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Google Shape;250;p26"/>
          <p:cNvSpPr/>
          <p:nvPr/>
        </p:nvSpPr>
        <p:spPr>
          <a:xfrm>
            <a:off x="5207063" y="1620250"/>
            <a:ext cx="141600" cy="2913626"/>
          </a:xfrm>
          <a:custGeom>
            <a:rect b="b" l="l" r="r" t="t"/>
            <a:pathLst>
              <a:path extrusionOk="0" h="42228" w="5664">
                <a:moveTo>
                  <a:pt x="0" y="0"/>
                </a:moveTo>
                <a:lnTo>
                  <a:pt x="5664" y="0"/>
                </a:lnTo>
                <a:lnTo>
                  <a:pt x="5664" y="42219"/>
                </a:lnTo>
                <a:lnTo>
                  <a:pt x="136" y="42228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Google Shape;251;p26"/>
          <p:cNvSpPr/>
          <p:nvPr/>
        </p:nvSpPr>
        <p:spPr>
          <a:xfrm>
            <a:off x="3047425" y="4219000"/>
            <a:ext cx="817200" cy="369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78150" lIns="156300" spcFirstLastPara="1" rIns="78150" wrap="square" tIns="78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6">
                <a:latin typeface="Roboto"/>
                <a:ea typeface="Roboto"/>
                <a:cs typeface="Roboto"/>
                <a:sym typeface="Roboto"/>
              </a:rPr>
              <a:t>Referral</a:t>
            </a:r>
            <a:endParaRPr b="1" sz="119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2760925" y="4218991"/>
            <a:ext cx="2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4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</a:t>
            </a:r>
            <a:endParaRPr sz="2564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AWARENESS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1167404" y="1810150"/>
            <a:ext cx="2564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ТИПОВІ МЕТРИКИ: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5290222" y="1810150"/>
            <a:ext cx="3881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ПИТАННЯ, НА ЯКІ ВІДПОВІДАЄ ЦЕЙ ЕТАП: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1396004" y="2966950"/>
            <a:ext cx="2564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Кількість показів реклами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1396004" y="3518600"/>
            <a:ext cx="2564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Частка органічного трафіку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1396004" y="4070250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Охоплення в соціальних мережах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5595022" y="2966950"/>
            <a:ext cx="2564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Скільки людей бачить наш продукт?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5595025" y="3714275"/>
            <a:ext cx="3159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 багато потенційних користувачів знають про нас?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1167400" y="30123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1167400" y="355655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1167400" y="41008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7"/>
          <p:cNvGrpSpPr/>
          <p:nvPr/>
        </p:nvGrpSpPr>
        <p:grpSpPr>
          <a:xfrm>
            <a:off x="5290219" y="2990221"/>
            <a:ext cx="220143" cy="162061"/>
            <a:chOff x="960600" y="2376417"/>
            <a:chExt cx="374520" cy="275708"/>
          </a:xfrm>
        </p:grpSpPr>
        <p:sp>
          <p:nvSpPr>
            <p:cNvPr id="270" name="Google Shape;270;p2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271" name="Google Shape;271;p2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272" name="Google Shape;272;p27"/>
          <p:cNvGrpSpPr/>
          <p:nvPr/>
        </p:nvGrpSpPr>
        <p:grpSpPr>
          <a:xfrm>
            <a:off x="5290219" y="3745010"/>
            <a:ext cx="220143" cy="162061"/>
            <a:chOff x="960600" y="2376417"/>
            <a:chExt cx="374520" cy="275708"/>
          </a:xfrm>
        </p:grpSpPr>
        <p:sp>
          <p:nvSpPr>
            <p:cNvPr id="273" name="Google Shape;273;p2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274" name="Google Shape;274;p2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cxnSp>
        <p:nvCxnSpPr>
          <p:cNvPr id="275" name="Google Shape;275;p27"/>
          <p:cNvCxnSpPr/>
          <p:nvPr/>
        </p:nvCxnSpPr>
        <p:spPr>
          <a:xfrm>
            <a:off x="4584900" y="1800825"/>
            <a:ext cx="0" cy="27666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385525" y="378900"/>
            <a:ext cx="29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ACQUISITION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14125" y="1517275"/>
            <a:ext cx="3641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СPM (Cost Per Mille)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Скільки $ ми платимо за тисячу показів креативу?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5250715" y="1517257"/>
            <a:ext cx="3176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CR (Conversion rate) 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Який % користувачів заплатили, з тих, хто клікнув на креатив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614125" y="2401517"/>
            <a:ext cx="317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CTR (Click through rate)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Який % людей клікають на креатив?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614125" y="3166359"/>
            <a:ext cx="352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CPC (Cost per click) 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Яка вартість одного кліка на креатив?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14125" y="3931201"/>
            <a:ext cx="4168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CAC (Customer acquisition cost)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Яка вартість одного залученого користувача?</a:t>
            </a:r>
            <a:b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000">
                <a:solidFill>
                  <a:srgbClr val="00F3BC"/>
                </a:solidFill>
                <a:latin typeface="Roboto Light"/>
                <a:ea typeface="Roboto Light"/>
                <a:cs typeface="Roboto Light"/>
                <a:sym typeface="Roboto Light"/>
              </a:rPr>
              <a:t>Інколи цю метрику ще називають CPA (Cost per Action)</a:t>
            </a:r>
            <a:endParaRPr>
              <a:solidFill>
                <a:srgbClr val="00F3B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5250715" y="2541290"/>
            <a:ext cx="3463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ROAS (Return on Ads Spend) 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Який % затрачених грошей ми відбили одразу після залучення клієнта?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5250715" y="3565324"/>
            <a:ext cx="3463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Hook rate (Для відео креативів)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Який % людей подивились перші три секунди відео?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385525" y="1554588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385525" y="2447942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385525" y="3215332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385525" y="397485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4980415" y="1561296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4980415" y="2588542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4980415" y="3618213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385525" y="1378325"/>
            <a:ext cx="5812200" cy="3397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ACTIVATION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6288625" y="1378325"/>
            <a:ext cx="2476500" cy="33975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THE HOOK</a:t>
            </a:r>
            <a:b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MODEL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grpSp>
        <p:nvGrpSpPr>
          <p:cNvPr id="304" name="Google Shape;304;p29"/>
          <p:cNvGrpSpPr/>
          <p:nvPr/>
        </p:nvGrpSpPr>
        <p:grpSpPr>
          <a:xfrm>
            <a:off x="1717162" y="1489024"/>
            <a:ext cx="3148926" cy="3148928"/>
            <a:chOff x="1762625" y="1489024"/>
            <a:chExt cx="3148926" cy="3148928"/>
          </a:xfrm>
        </p:grpSpPr>
        <p:pic>
          <p:nvPicPr>
            <p:cNvPr id="305" name="Google Shape;305;p29"/>
            <p:cNvPicPr preferRelativeResize="0"/>
            <p:nvPr/>
          </p:nvPicPr>
          <p:blipFill rotWithShape="1">
            <a:blip r:embed="rId4">
              <a:alphaModFix/>
            </a:blip>
            <a:srcRect b="4128" l="4119" r="4128" t="4119"/>
            <a:stretch/>
          </p:blipFill>
          <p:spPr>
            <a:xfrm>
              <a:off x="1762625" y="1489024"/>
              <a:ext cx="3148902" cy="3148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9"/>
            <p:cNvSpPr/>
            <p:nvPr/>
          </p:nvSpPr>
          <p:spPr>
            <a:xfrm>
              <a:off x="1762625" y="1560345"/>
              <a:ext cx="6522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Trigger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762625" y="4416250"/>
              <a:ext cx="9495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Investment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4259328" y="1560345"/>
              <a:ext cx="6522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Action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398651" y="4416250"/>
              <a:ext cx="15129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Variable Reward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762625" y="1966874"/>
              <a:ext cx="652200" cy="1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External</a:t>
              </a:r>
              <a:endPara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762625" y="2194857"/>
              <a:ext cx="6522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Internal</a:t>
              </a:r>
              <a:endParaRPr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12" name="Google Shape;312;p29"/>
            <p:cNvCxnSpPr/>
            <p:nvPr/>
          </p:nvCxnSpPr>
          <p:spPr>
            <a:xfrm>
              <a:off x="1762625" y="2168550"/>
              <a:ext cx="159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ACTIVATION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0" y="1361355"/>
            <a:ext cx="485437" cy="48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113" y="1361354"/>
            <a:ext cx="521856" cy="48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 rotWithShape="1">
          <a:blip r:embed="rId6">
            <a:alphaModFix/>
          </a:blip>
          <a:srcRect b="0" l="16756" r="0" t="0"/>
          <a:stretch/>
        </p:blipFill>
        <p:spPr>
          <a:xfrm>
            <a:off x="6805328" y="1361347"/>
            <a:ext cx="718372" cy="48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550" y="3265686"/>
            <a:ext cx="485439" cy="48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1113" y="3265686"/>
            <a:ext cx="485439" cy="48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5328" y="3282394"/>
            <a:ext cx="452027" cy="4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81538" y="1999207"/>
            <a:ext cx="191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 with 7 friends in first 10 days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Chamath Palihapitiya, Former Head of Growth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3631125" y="1999207"/>
            <a:ext cx="191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Save 1 file in folder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 1 device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ChenLi Wang,</a:t>
            </a:r>
            <a:b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Former Growth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6805323" y="1999207"/>
            <a:ext cx="191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Follow 30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osh Elman,</a:t>
            </a:r>
            <a:b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Former Head of Growth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381538" y="3903529"/>
            <a:ext cx="191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2000 messages sent within a team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Stewart Butterfield, Co-Founder and CEO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3631125" y="3903525"/>
            <a:ext cx="1634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Returning 1 day after sign up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Nabeel Hyatt,</a:t>
            </a:r>
            <a:b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Former GM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6805323" y="3903529"/>
            <a:ext cx="191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 connections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Y days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Elliot Schmukler,</a:t>
            </a:r>
            <a:b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Former Product Manager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RETENTION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1091200" y="2966950"/>
            <a:ext cx="3252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Retention: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cohort, rolling 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(коефіцієнт утримання користувачів)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5595025" y="2966950"/>
            <a:ext cx="29181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Чи подобається користувачам наш продукт настільки, що вони повертаються?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1091200" y="3638050"/>
            <a:ext cx="3252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Churn Rate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(коефіцієнт відтоку клієнтів)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091200" y="4284300"/>
            <a:ext cx="3252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DAU, WAU, MAU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(щоденні, тижневі, місячні активні користувачі)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5595025" y="3982750"/>
            <a:ext cx="34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 часто і як довго користувачі взаємодіють з продуктом?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862604" y="1810150"/>
            <a:ext cx="2564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ТИПОВІ МЕТРИКИ: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5290222" y="1810150"/>
            <a:ext cx="3881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ПИТАННЯ, НА ЯКІ ВІДПОВІДАЄ ЦЕЙ ЕТАП: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344" name="Google Shape;344;p31"/>
          <p:cNvCxnSpPr/>
          <p:nvPr/>
        </p:nvCxnSpPr>
        <p:spPr>
          <a:xfrm>
            <a:off x="4584900" y="1800825"/>
            <a:ext cx="0" cy="29616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1"/>
          <p:cNvSpPr/>
          <p:nvPr/>
        </p:nvSpPr>
        <p:spPr>
          <a:xfrm>
            <a:off x="862600" y="30123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1"/>
          <p:cNvGrpSpPr/>
          <p:nvPr/>
        </p:nvGrpSpPr>
        <p:grpSpPr>
          <a:xfrm>
            <a:off x="5290219" y="2990221"/>
            <a:ext cx="220143" cy="162061"/>
            <a:chOff x="960600" y="2376417"/>
            <a:chExt cx="374520" cy="275708"/>
          </a:xfrm>
        </p:grpSpPr>
        <p:sp>
          <p:nvSpPr>
            <p:cNvPr id="347" name="Google Shape;347;p3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48" name="Google Shape;348;p3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349" name="Google Shape;349;p31"/>
          <p:cNvSpPr/>
          <p:nvPr/>
        </p:nvSpPr>
        <p:spPr>
          <a:xfrm>
            <a:off x="862600" y="3690026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862600" y="4321976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1"/>
          <p:cNvGrpSpPr/>
          <p:nvPr/>
        </p:nvGrpSpPr>
        <p:grpSpPr>
          <a:xfrm>
            <a:off x="5290219" y="4033214"/>
            <a:ext cx="220143" cy="162061"/>
            <a:chOff x="960600" y="2376417"/>
            <a:chExt cx="374520" cy="275708"/>
          </a:xfrm>
        </p:grpSpPr>
        <p:sp>
          <p:nvSpPr>
            <p:cNvPr id="352" name="Google Shape;352;p3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53" name="Google Shape;353;p3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DSC00263.JPG"/>
          <p:cNvPicPr preferRelativeResize="0"/>
          <p:nvPr/>
        </p:nvPicPr>
        <p:blipFill rotWithShape="1">
          <a:blip r:embed="rId3">
            <a:alphaModFix/>
          </a:blip>
          <a:srcRect b="10993" l="0" r="0" t="10985"/>
          <a:stretch/>
        </p:blipFill>
        <p:spPr>
          <a:xfrm>
            <a:off x="4750125" y="0"/>
            <a:ext cx="439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73947" y="2536025"/>
            <a:ext cx="28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Університет: фінансові ринки,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фінтех і поведінкові фінанси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73947" y="3184842"/>
            <a:ext cx="28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Торгував ф’ючерсами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та опціонами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73947" y="3833658"/>
            <a:ext cx="28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Ризик-менеджер в компанії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з управління активами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73947" y="4482475"/>
            <a:ext cx="281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років роботи аналітиком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85525" y="378900"/>
            <a:ext cx="266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ОЛЕГ</a:t>
            </a:r>
            <a:b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ПАРАНДІЙ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85525" y="1589725"/>
            <a:ext cx="418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Chief Analyst at TENTENS Tech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82225" y="2586328"/>
            <a:ext cx="109200" cy="1092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82225" y="3235053"/>
            <a:ext cx="109200" cy="1092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82225" y="3883778"/>
            <a:ext cx="109200" cy="1092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82225" y="4532503"/>
            <a:ext cx="109200" cy="1092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REVENUE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091200" y="2966950"/>
            <a:ext cx="3294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ARPU/ARPPU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(Average Revenue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per User / Paying User)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5595025" y="2964225"/>
            <a:ext cx="2901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Скільки грошей приносять користувачі?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1091200" y="3638050"/>
            <a:ext cx="3294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LTV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(Lifetime Value)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1091200" y="4061050"/>
            <a:ext cx="3294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MRR/ARR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(Monthly/Annual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Recurring Revenue)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5595050" y="3795625"/>
            <a:ext cx="29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Які сегменти користувачів найбільш цікаві?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862604" y="1810150"/>
            <a:ext cx="2564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ТИПОВІ МЕТРИКИ: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5290222" y="1810150"/>
            <a:ext cx="3881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ПИТАННЯ, НА ЯКІ ВІДПОВІДАЄ ЦЕЙ ЕТАП: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367" name="Google Shape;367;p32"/>
          <p:cNvCxnSpPr/>
          <p:nvPr/>
        </p:nvCxnSpPr>
        <p:spPr>
          <a:xfrm>
            <a:off x="4584900" y="1800825"/>
            <a:ext cx="0" cy="29616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2"/>
          <p:cNvSpPr/>
          <p:nvPr/>
        </p:nvSpPr>
        <p:spPr>
          <a:xfrm>
            <a:off x="862600" y="30123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5290219" y="2990221"/>
            <a:ext cx="220143" cy="162061"/>
            <a:chOff x="960600" y="2376417"/>
            <a:chExt cx="374520" cy="275708"/>
          </a:xfrm>
        </p:grpSpPr>
        <p:sp>
          <p:nvSpPr>
            <p:cNvPr id="370" name="Google Shape;370;p32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71" name="Google Shape;371;p32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5290219" y="3795621"/>
            <a:ext cx="220143" cy="162061"/>
            <a:chOff x="960600" y="2376417"/>
            <a:chExt cx="374520" cy="275708"/>
          </a:xfrm>
        </p:grpSpPr>
        <p:sp>
          <p:nvSpPr>
            <p:cNvPr id="373" name="Google Shape;373;p32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74" name="Google Shape;374;p32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375" name="Google Shape;375;p32"/>
          <p:cNvSpPr/>
          <p:nvPr/>
        </p:nvSpPr>
        <p:spPr>
          <a:xfrm>
            <a:off x="862600" y="3675409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862600" y="4103987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385525" y="378900"/>
            <a:ext cx="59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REFERRAL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1091200" y="2966950"/>
            <a:ext cx="2951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Відсоток користувачів, які рекомендували продукт друзям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5595025" y="2966950"/>
            <a:ext cx="3042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Чи подобається користувачам продукт настільки, що вони готові рекомендувати його?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1091200" y="3749675"/>
            <a:ext cx="2951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K-фактор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(віральність продукту)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1091200" y="4284300"/>
            <a:ext cx="2951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NPS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(Net Promoter Score)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5595025" y="3969400"/>
            <a:ext cx="2901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Як швидко продукт поширюється через рекомендації?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862604" y="1810150"/>
            <a:ext cx="2564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ТИПОВІ МЕТРИКИ: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5290222" y="1810150"/>
            <a:ext cx="3881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ПИТАННЯ, НА ЯКІ ВІДПОВІДАЄ ЦЕЙ ЕТАП:</a:t>
            </a:r>
            <a:endParaRPr sz="28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cxnSp>
        <p:nvCxnSpPr>
          <p:cNvPr id="390" name="Google Shape;390;p33"/>
          <p:cNvCxnSpPr/>
          <p:nvPr/>
        </p:nvCxnSpPr>
        <p:spPr>
          <a:xfrm>
            <a:off x="4584900" y="1800825"/>
            <a:ext cx="0" cy="29616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3"/>
          <p:cNvSpPr/>
          <p:nvPr/>
        </p:nvSpPr>
        <p:spPr>
          <a:xfrm>
            <a:off x="862600" y="30123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3"/>
          <p:cNvGrpSpPr/>
          <p:nvPr/>
        </p:nvGrpSpPr>
        <p:grpSpPr>
          <a:xfrm>
            <a:off x="5290219" y="2990221"/>
            <a:ext cx="220143" cy="162061"/>
            <a:chOff x="960600" y="2376417"/>
            <a:chExt cx="374520" cy="275708"/>
          </a:xfrm>
        </p:grpSpPr>
        <p:sp>
          <p:nvSpPr>
            <p:cNvPr id="393" name="Google Shape;393;p33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94" name="Google Shape;394;p33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395" name="Google Shape;395;p33"/>
          <p:cNvGrpSpPr/>
          <p:nvPr/>
        </p:nvGrpSpPr>
        <p:grpSpPr>
          <a:xfrm>
            <a:off x="5290219" y="3982746"/>
            <a:ext cx="220143" cy="162061"/>
            <a:chOff x="960600" y="2376417"/>
            <a:chExt cx="374520" cy="275708"/>
          </a:xfrm>
        </p:grpSpPr>
        <p:sp>
          <p:nvSpPr>
            <p:cNvPr id="396" name="Google Shape;396;p33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397" name="Google Shape;397;p33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398" name="Google Shape;398;p33"/>
          <p:cNvSpPr/>
          <p:nvPr/>
        </p:nvSpPr>
        <p:spPr>
          <a:xfrm>
            <a:off x="862600" y="3801576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862600" y="4336201"/>
            <a:ext cx="117900" cy="1179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4"/>
          <p:cNvSpPr txBox="1"/>
          <p:nvPr/>
        </p:nvSpPr>
        <p:spPr>
          <a:xfrm>
            <a:off x="385525" y="378900"/>
            <a:ext cx="590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ОСОБЛИВОСТІ 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AAARRR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187450" y="2535816"/>
            <a:ext cx="2512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Простота і структурованість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5603667" y="2535825"/>
            <a:ext cx="202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Доволі поверхневий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187450" y="3097591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Покриває життєвий цикл користувача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187450" y="3853166"/>
            <a:ext cx="2512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Швидкість впровадження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5603667" y="3124750"/>
            <a:ext cx="232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 показує пріоритетність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862604" y="1810147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ПЕРЕВАГИ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5290224" y="1810147"/>
            <a:ext cx="202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НЕДОЛІКИ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grpSp>
        <p:nvGrpSpPr>
          <p:cNvPr id="414" name="Google Shape;414;p34"/>
          <p:cNvGrpSpPr/>
          <p:nvPr/>
        </p:nvGrpSpPr>
        <p:grpSpPr>
          <a:xfrm>
            <a:off x="862594" y="2559087"/>
            <a:ext cx="220143" cy="162061"/>
            <a:chOff x="960600" y="2376417"/>
            <a:chExt cx="374520" cy="275708"/>
          </a:xfrm>
        </p:grpSpPr>
        <p:sp>
          <p:nvSpPr>
            <p:cNvPr id="415" name="Google Shape;415;p3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16" name="Google Shape;416;p3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17" name="Google Shape;417;p34"/>
          <p:cNvGrpSpPr/>
          <p:nvPr/>
        </p:nvGrpSpPr>
        <p:grpSpPr>
          <a:xfrm>
            <a:off x="862594" y="3124762"/>
            <a:ext cx="220143" cy="162061"/>
            <a:chOff x="960600" y="2376417"/>
            <a:chExt cx="374520" cy="275708"/>
          </a:xfrm>
        </p:grpSpPr>
        <p:sp>
          <p:nvSpPr>
            <p:cNvPr id="418" name="Google Shape;418;p3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19" name="Google Shape;419;p3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862594" y="3882987"/>
            <a:ext cx="220143" cy="162061"/>
            <a:chOff x="960600" y="2376417"/>
            <a:chExt cx="374520" cy="275708"/>
          </a:xfrm>
        </p:grpSpPr>
        <p:sp>
          <p:nvSpPr>
            <p:cNvPr id="421" name="Google Shape;421;p3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22" name="Google Shape;422;p3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23" name="Google Shape;423;p34"/>
          <p:cNvGrpSpPr/>
          <p:nvPr/>
        </p:nvGrpSpPr>
        <p:grpSpPr>
          <a:xfrm>
            <a:off x="5290224" y="2549063"/>
            <a:ext cx="182100" cy="184113"/>
            <a:chOff x="5340414" y="2549063"/>
            <a:chExt cx="182100" cy="184113"/>
          </a:xfrm>
        </p:grpSpPr>
        <p:sp>
          <p:nvSpPr>
            <p:cNvPr id="424" name="Google Shape;424;p34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25" name="Google Shape;425;p34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26" name="Google Shape;426;p34"/>
          <p:cNvGrpSpPr/>
          <p:nvPr/>
        </p:nvGrpSpPr>
        <p:grpSpPr>
          <a:xfrm>
            <a:off x="5290224" y="3143538"/>
            <a:ext cx="182100" cy="184113"/>
            <a:chOff x="5340414" y="2549063"/>
            <a:chExt cx="182100" cy="184113"/>
          </a:xfrm>
        </p:grpSpPr>
        <p:sp>
          <p:nvSpPr>
            <p:cNvPr id="427" name="Google Shape;427;p34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28" name="Google Shape;428;p34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385525" y="378900"/>
            <a:ext cx="441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NORTH STAR METRIC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896707" y="1597601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Відображає основну цінність для користувача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378903" y="1637697"/>
            <a:ext cx="4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896700" y="2275176"/>
            <a:ext cx="296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Тісно пов’язана з довгостроковим успіхом компанії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378903" y="2315270"/>
            <a:ext cx="4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896700" y="2952751"/>
            <a:ext cx="296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Легко зрозуміла кожному співробітнику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378903" y="2992843"/>
            <a:ext cx="4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896700" y="3630325"/>
            <a:ext cx="242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Може бути виміряна просто 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і регулярно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378903" y="3670416"/>
            <a:ext cx="4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896700" y="4307900"/>
            <a:ext cx="31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Доповнюється допоміжними метриками (проксі-метрики)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378903" y="4347989"/>
            <a:ext cx="4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05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445" name="Google Shape;4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450" y="1282300"/>
            <a:ext cx="4234651" cy="34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/>
          <p:nvPr/>
        </p:nvSpPr>
        <p:spPr>
          <a:xfrm>
            <a:off x="4942975" y="0"/>
            <a:ext cx="4200900" cy="5143500"/>
          </a:xfrm>
          <a:prstGeom prst="rect">
            <a:avLst/>
          </a:prstGeom>
          <a:solidFill>
            <a:srgbClr val="434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6"/>
          <p:cNvSpPr txBox="1"/>
          <p:nvPr/>
        </p:nvSpPr>
        <p:spPr>
          <a:xfrm>
            <a:off x="385525" y="378900"/>
            <a:ext cx="434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ОСОБЛИВОСТІ NORTH STAR METRIC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1187450" y="2840633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Чіткий фокус для різних команд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5603675" y="2840625"/>
            <a:ext cx="268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Надмірне спрощення складних бізнес-моделей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1187450" y="3596196"/>
            <a:ext cx="2564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Простота комунікації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1187450" y="4157966"/>
            <a:ext cx="2512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Орієнтація на цінність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5603667" y="3596196"/>
            <a:ext cx="232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Важко вибрати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6"/>
          <p:cNvSpPr txBox="1"/>
          <p:nvPr/>
        </p:nvSpPr>
        <p:spPr>
          <a:xfrm>
            <a:off x="862604" y="2114947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ПЕРЕВАГИ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5290224" y="2114947"/>
            <a:ext cx="202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НЕДОЛІКИ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grpSp>
        <p:nvGrpSpPr>
          <p:cNvPr id="460" name="Google Shape;460;p36"/>
          <p:cNvGrpSpPr/>
          <p:nvPr/>
        </p:nvGrpSpPr>
        <p:grpSpPr>
          <a:xfrm>
            <a:off x="862594" y="2863887"/>
            <a:ext cx="220143" cy="162061"/>
            <a:chOff x="960600" y="2376417"/>
            <a:chExt cx="374520" cy="275708"/>
          </a:xfrm>
        </p:grpSpPr>
        <p:sp>
          <p:nvSpPr>
            <p:cNvPr id="461" name="Google Shape;461;p36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62" name="Google Shape;462;p36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862594" y="3623362"/>
            <a:ext cx="220143" cy="162061"/>
            <a:chOff x="960600" y="2376417"/>
            <a:chExt cx="374520" cy="275708"/>
          </a:xfrm>
        </p:grpSpPr>
        <p:sp>
          <p:nvSpPr>
            <p:cNvPr id="464" name="Google Shape;464;p36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65" name="Google Shape;465;p36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862594" y="4187787"/>
            <a:ext cx="220143" cy="162061"/>
            <a:chOff x="960600" y="2376417"/>
            <a:chExt cx="374520" cy="275708"/>
          </a:xfrm>
        </p:grpSpPr>
        <p:sp>
          <p:nvSpPr>
            <p:cNvPr id="467" name="Google Shape;467;p36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68" name="Google Shape;468;p36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69" name="Google Shape;469;p36"/>
          <p:cNvGrpSpPr/>
          <p:nvPr/>
        </p:nvGrpSpPr>
        <p:grpSpPr>
          <a:xfrm>
            <a:off x="5290224" y="2853863"/>
            <a:ext cx="182100" cy="184113"/>
            <a:chOff x="5340414" y="2549063"/>
            <a:chExt cx="182100" cy="184113"/>
          </a:xfrm>
        </p:grpSpPr>
        <p:sp>
          <p:nvSpPr>
            <p:cNvPr id="470" name="Google Shape;470;p36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71" name="Google Shape;471;p36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472" name="Google Shape;472;p36"/>
          <p:cNvGrpSpPr/>
          <p:nvPr/>
        </p:nvGrpSpPr>
        <p:grpSpPr>
          <a:xfrm>
            <a:off x="5290224" y="3614988"/>
            <a:ext cx="182100" cy="184113"/>
            <a:chOff x="5340414" y="2549063"/>
            <a:chExt cx="182100" cy="184113"/>
          </a:xfrm>
        </p:grpSpPr>
        <p:sp>
          <p:nvSpPr>
            <p:cNvPr id="473" name="Google Shape;473;p36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74" name="Google Shape;474;p36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475" name="Google Shape;475;p36"/>
          <p:cNvSpPr/>
          <p:nvPr/>
        </p:nvSpPr>
        <p:spPr>
          <a:xfrm>
            <a:off x="5603667" y="4157971"/>
            <a:ext cx="232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Низький рівень деталізації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6" name="Google Shape;476;p36"/>
          <p:cNvGrpSpPr/>
          <p:nvPr/>
        </p:nvGrpSpPr>
        <p:grpSpPr>
          <a:xfrm>
            <a:off x="5290224" y="4176763"/>
            <a:ext cx="182100" cy="184113"/>
            <a:chOff x="5340414" y="2549063"/>
            <a:chExt cx="182100" cy="184113"/>
          </a:xfrm>
        </p:grpSpPr>
        <p:sp>
          <p:nvSpPr>
            <p:cNvPr id="477" name="Google Shape;477;p36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478" name="Google Shape;478;p36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 txBox="1"/>
          <p:nvPr/>
        </p:nvSpPr>
        <p:spPr>
          <a:xfrm>
            <a:off x="385525" y="378900"/>
            <a:ext cx="35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7"/>
          <p:cNvPicPr preferRelativeResize="0"/>
          <p:nvPr/>
        </p:nvPicPr>
        <p:blipFill rotWithShape="1">
          <a:blip r:embed="rId4">
            <a:alphaModFix/>
          </a:blip>
          <a:srcRect b="91141" l="34620" r="29662" t="0"/>
          <a:stretch/>
        </p:blipFill>
        <p:spPr>
          <a:xfrm>
            <a:off x="3300075" y="1426200"/>
            <a:ext cx="2970025" cy="2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 txBox="1"/>
          <p:nvPr/>
        </p:nvSpPr>
        <p:spPr>
          <a:xfrm>
            <a:off x="385525" y="378900"/>
            <a:ext cx="35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8"/>
          <p:cNvPicPr preferRelativeResize="0"/>
          <p:nvPr/>
        </p:nvPicPr>
        <p:blipFill rotWithShape="1">
          <a:blip r:embed="rId4">
            <a:alphaModFix/>
          </a:blip>
          <a:srcRect b="91141" l="34620" r="29662" t="0"/>
          <a:stretch/>
        </p:blipFill>
        <p:spPr>
          <a:xfrm>
            <a:off x="3300075" y="1426200"/>
            <a:ext cx="2970025" cy="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8"/>
          <p:cNvPicPr preferRelativeResize="0"/>
          <p:nvPr/>
        </p:nvPicPr>
        <p:blipFill rotWithShape="1">
          <a:blip r:embed="rId4">
            <a:alphaModFix/>
          </a:blip>
          <a:srcRect b="90294" l="70888" r="-217" t="0"/>
          <a:stretch/>
        </p:blipFill>
        <p:spPr>
          <a:xfrm>
            <a:off x="6315800" y="1426200"/>
            <a:ext cx="2438825" cy="3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9"/>
          <p:cNvSpPr txBox="1"/>
          <p:nvPr/>
        </p:nvSpPr>
        <p:spPr>
          <a:xfrm>
            <a:off x="385525" y="378900"/>
            <a:ext cx="35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02" name="Google Shape;502;p39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9"/>
          <p:cNvPicPr preferRelativeResize="0"/>
          <p:nvPr/>
        </p:nvPicPr>
        <p:blipFill rotWithShape="1">
          <a:blip r:embed="rId4">
            <a:alphaModFix/>
          </a:blip>
          <a:srcRect b="91141" l="34620" r="29662" t="0"/>
          <a:stretch/>
        </p:blipFill>
        <p:spPr>
          <a:xfrm>
            <a:off x="3300075" y="1426200"/>
            <a:ext cx="2970025" cy="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 rotWithShape="1">
          <a:blip r:embed="rId4">
            <a:alphaModFix/>
          </a:blip>
          <a:srcRect b="90294" l="70888" r="-217" t="0"/>
          <a:stretch/>
        </p:blipFill>
        <p:spPr>
          <a:xfrm>
            <a:off x="6315800" y="1426200"/>
            <a:ext cx="2438825" cy="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/>
          <p:cNvPicPr preferRelativeResize="0"/>
          <p:nvPr/>
        </p:nvPicPr>
        <p:blipFill rotWithShape="1">
          <a:blip r:embed="rId4">
            <a:alphaModFix/>
          </a:blip>
          <a:srcRect b="0" l="0" r="47884" t="8525"/>
          <a:stretch/>
        </p:blipFill>
        <p:spPr>
          <a:xfrm>
            <a:off x="421250" y="1703075"/>
            <a:ext cx="4333624" cy="2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 txBox="1"/>
          <p:nvPr/>
        </p:nvSpPr>
        <p:spPr>
          <a:xfrm>
            <a:off x="385525" y="378900"/>
            <a:ext cx="35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12" name="Google Shape;512;p40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40"/>
          <p:cNvPicPr preferRelativeResize="0"/>
          <p:nvPr/>
        </p:nvPicPr>
        <p:blipFill rotWithShape="1">
          <a:blip r:embed="rId4">
            <a:alphaModFix/>
          </a:blip>
          <a:srcRect b="91141" l="34620" r="29662" t="0"/>
          <a:stretch/>
        </p:blipFill>
        <p:spPr>
          <a:xfrm>
            <a:off x="3300075" y="1426200"/>
            <a:ext cx="2970025" cy="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0"/>
          <p:cNvPicPr preferRelativeResize="0"/>
          <p:nvPr/>
        </p:nvPicPr>
        <p:blipFill rotWithShape="1">
          <a:blip r:embed="rId4">
            <a:alphaModFix/>
          </a:blip>
          <a:srcRect b="90294" l="70888" r="-217" t="0"/>
          <a:stretch/>
        </p:blipFill>
        <p:spPr>
          <a:xfrm>
            <a:off x="6315800" y="1426200"/>
            <a:ext cx="2438825" cy="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0"/>
          <p:cNvPicPr preferRelativeResize="0"/>
          <p:nvPr/>
        </p:nvPicPr>
        <p:blipFill rotWithShape="1">
          <a:blip r:embed="rId4">
            <a:alphaModFix/>
          </a:blip>
          <a:srcRect b="38901" l="57229" r="10126" t="8522"/>
          <a:stretch/>
        </p:blipFill>
        <p:spPr>
          <a:xfrm>
            <a:off x="5179825" y="1703075"/>
            <a:ext cx="2714501" cy="17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/>
          </a:blip>
          <a:srcRect b="0" l="0" r="47884" t="8525"/>
          <a:stretch/>
        </p:blipFill>
        <p:spPr>
          <a:xfrm>
            <a:off x="421250" y="1703075"/>
            <a:ext cx="4333624" cy="29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 txBox="1"/>
          <p:nvPr/>
        </p:nvSpPr>
        <p:spPr>
          <a:xfrm>
            <a:off x="385525" y="378900"/>
            <a:ext cx="35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425" y="1422113"/>
            <a:ext cx="4827576" cy="32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85525" y="378900"/>
            <a:ext cx="266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АДЖЕНДА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85525" y="1888701"/>
            <a:ext cx="8019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65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85525" y="3264331"/>
            <a:ext cx="15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Data-Driven</a:t>
            </a:r>
            <a:b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Making</a:t>
            </a:r>
            <a:endParaRPr b="1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865052" y="1888701"/>
            <a:ext cx="996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65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865058" y="3264331"/>
            <a:ext cx="9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Common Metrics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792573" y="1888701"/>
            <a:ext cx="9966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65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792592" y="3264331"/>
            <a:ext cx="13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Metrics: Good, Bad and Ugly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145550" y="1888701"/>
            <a:ext cx="9675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sz="65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145525" y="3264331"/>
            <a:ext cx="87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Common Pitfalls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379250" y="2960225"/>
            <a:ext cx="8396100" cy="0"/>
          </a:xfrm>
          <a:prstGeom prst="straightConnector1">
            <a:avLst/>
          </a:prstGeom>
          <a:noFill/>
          <a:ln cap="flat" cmpd="sng" w="9525">
            <a:solidFill>
              <a:srgbClr val="00F3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/>
          <p:nvPr/>
        </p:nvSpPr>
        <p:spPr>
          <a:xfrm>
            <a:off x="379250" y="2875325"/>
            <a:ext cx="169800" cy="16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865050" y="2875325"/>
            <a:ext cx="169800" cy="16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792600" y="2875325"/>
            <a:ext cx="169800" cy="16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145550" y="2875325"/>
            <a:ext cx="169800" cy="1698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2"/>
          <p:cNvSpPr txBox="1"/>
          <p:nvPr/>
        </p:nvSpPr>
        <p:spPr>
          <a:xfrm>
            <a:off x="385525" y="378900"/>
            <a:ext cx="639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ЯК ВИБРАТИ НАЙВАЖЛИВІШІ «ГІЛКИ» НА ДЕРЕВІ?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1319804" y="2189168"/>
            <a:ext cx="25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ДЕСКРИПТИВНІ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5290224" y="2189168"/>
            <a:ext cx="20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ACTIONABLE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1319800" y="3106354"/>
            <a:ext cx="2512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(Запізнілі)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Можуть вказати на проблему або потенціал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5290225" y="3106325"/>
            <a:ext cx="2218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(Випереджуючі)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Підказують точки, які ми контролюємо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5" name="Google Shape;535;p42"/>
          <p:cNvCxnSpPr/>
          <p:nvPr/>
        </p:nvCxnSpPr>
        <p:spPr>
          <a:xfrm>
            <a:off x="4584900" y="2204675"/>
            <a:ext cx="0" cy="16482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/>
        </p:nvSpPr>
        <p:spPr>
          <a:xfrm>
            <a:off x="4942975" y="0"/>
            <a:ext cx="4200900" cy="5143500"/>
          </a:xfrm>
          <a:prstGeom prst="rect">
            <a:avLst/>
          </a:prstGeom>
          <a:solidFill>
            <a:srgbClr val="434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 txBox="1"/>
          <p:nvPr/>
        </p:nvSpPr>
        <p:spPr>
          <a:xfrm>
            <a:off x="385525" y="378900"/>
            <a:ext cx="434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ОСОБЛИВОСТІ ДЕРЕВА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42" name="Google Shape;542;p43"/>
          <p:cNvSpPr/>
          <p:nvPr/>
        </p:nvSpPr>
        <p:spPr>
          <a:xfrm>
            <a:off x="1187450" y="2840633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Показує взаємозвʼязки метрик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5603675" y="2840625"/>
            <a:ext cx="26880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Висока складність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1187450" y="3499304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Підсвічує actionable метрики та точки росту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1187450" y="4157966"/>
            <a:ext cx="2512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Є гнучким і адаптивним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3"/>
          <p:cNvSpPr/>
          <p:nvPr/>
        </p:nvSpPr>
        <p:spPr>
          <a:xfrm>
            <a:off x="5603675" y="3402405"/>
            <a:ext cx="232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 втрачати актуальність із часом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862604" y="2114947"/>
            <a:ext cx="25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ПЕРЕВАГИ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5290224" y="2114947"/>
            <a:ext cx="202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НЕДОЛІКИ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grpSp>
        <p:nvGrpSpPr>
          <p:cNvPr id="549" name="Google Shape;549;p43"/>
          <p:cNvGrpSpPr/>
          <p:nvPr/>
        </p:nvGrpSpPr>
        <p:grpSpPr>
          <a:xfrm>
            <a:off x="862594" y="2863887"/>
            <a:ext cx="220143" cy="162061"/>
            <a:chOff x="960600" y="2376417"/>
            <a:chExt cx="374520" cy="275708"/>
          </a:xfrm>
        </p:grpSpPr>
        <p:sp>
          <p:nvSpPr>
            <p:cNvPr id="550" name="Google Shape;550;p43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51" name="Google Shape;551;p43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552" name="Google Shape;552;p43"/>
          <p:cNvGrpSpPr/>
          <p:nvPr/>
        </p:nvGrpSpPr>
        <p:grpSpPr>
          <a:xfrm>
            <a:off x="862594" y="3526462"/>
            <a:ext cx="220143" cy="162061"/>
            <a:chOff x="960600" y="2376417"/>
            <a:chExt cx="374520" cy="275708"/>
          </a:xfrm>
        </p:grpSpPr>
        <p:sp>
          <p:nvSpPr>
            <p:cNvPr id="553" name="Google Shape;553;p43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54" name="Google Shape;554;p43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555" name="Google Shape;555;p43"/>
          <p:cNvGrpSpPr/>
          <p:nvPr/>
        </p:nvGrpSpPr>
        <p:grpSpPr>
          <a:xfrm>
            <a:off x="862594" y="4187787"/>
            <a:ext cx="220143" cy="162061"/>
            <a:chOff x="960600" y="2376417"/>
            <a:chExt cx="374520" cy="275708"/>
          </a:xfrm>
        </p:grpSpPr>
        <p:sp>
          <p:nvSpPr>
            <p:cNvPr id="556" name="Google Shape;556;p43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57" name="Google Shape;557;p43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558" name="Google Shape;558;p43"/>
          <p:cNvGrpSpPr/>
          <p:nvPr/>
        </p:nvGrpSpPr>
        <p:grpSpPr>
          <a:xfrm>
            <a:off x="5290224" y="2853863"/>
            <a:ext cx="182100" cy="184113"/>
            <a:chOff x="5340414" y="2549063"/>
            <a:chExt cx="182100" cy="184113"/>
          </a:xfrm>
        </p:grpSpPr>
        <p:sp>
          <p:nvSpPr>
            <p:cNvPr id="559" name="Google Shape;559;p43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60" name="Google Shape;560;p43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561" name="Google Shape;561;p43"/>
          <p:cNvGrpSpPr/>
          <p:nvPr/>
        </p:nvGrpSpPr>
        <p:grpSpPr>
          <a:xfrm>
            <a:off x="5290224" y="3421188"/>
            <a:ext cx="182100" cy="184113"/>
            <a:chOff x="5340414" y="2549063"/>
            <a:chExt cx="182100" cy="184113"/>
          </a:xfrm>
        </p:grpSpPr>
        <p:sp>
          <p:nvSpPr>
            <p:cNvPr id="562" name="Google Shape;562;p43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63" name="Google Shape;563;p43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564" name="Google Shape;564;p43"/>
          <p:cNvSpPr/>
          <p:nvPr/>
        </p:nvSpPr>
        <p:spPr>
          <a:xfrm>
            <a:off x="5603667" y="4157971"/>
            <a:ext cx="2329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 показує пріоритетність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5" name="Google Shape;565;p43"/>
          <p:cNvGrpSpPr/>
          <p:nvPr/>
        </p:nvGrpSpPr>
        <p:grpSpPr>
          <a:xfrm>
            <a:off x="5290224" y="4176763"/>
            <a:ext cx="182100" cy="184113"/>
            <a:chOff x="5340414" y="2549063"/>
            <a:chExt cx="182100" cy="184113"/>
          </a:xfrm>
        </p:grpSpPr>
        <p:sp>
          <p:nvSpPr>
            <p:cNvPr id="566" name="Google Shape;566;p43"/>
            <p:cNvSpPr/>
            <p:nvPr/>
          </p:nvSpPr>
          <p:spPr>
            <a:xfrm rot="2700000">
              <a:off x="5412584" y="2532241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567" name="Google Shape;567;p43"/>
            <p:cNvSpPr/>
            <p:nvPr/>
          </p:nvSpPr>
          <p:spPr>
            <a:xfrm rot="-2700000">
              <a:off x="5412584" y="2530229"/>
              <a:ext cx="37760" cy="219769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pic>
        <p:nvPicPr>
          <p:cNvPr id="568" name="Google Shape;5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/>
          <p:nvPr/>
        </p:nvSpPr>
        <p:spPr>
          <a:xfrm>
            <a:off x="385525" y="378900"/>
            <a:ext cx="622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ВИБІР ФРЕЙМВОРКУ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74" name="Google Shape;574;p44"/>
          <p:cNvSpPr/>
          <p:nvPr/>
        </p:nvSpPr>
        <p:spPr>
          <a:xfrm>
            <a:off x="3195401" y="1595750"/>
            <a:ext cx="2758500" cy="31584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378900" y="1595750"/>
            <a:ext cx="2758500" cy="31584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4"/>
          <p:cNvSpPr/>
          <p:nvPr/>
        </p:nvSpPr>
        <p:spPr>
          <a:xfrm>
            <a:off x="6011901" y="1595750"/>
            <a:ext cx="2758500" cy="31584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 txBox="1"/>
          <p:nvPr/>
        </p:nvSpPr>
        <p:spPr>
          <a:xfrm>
            <a:off x="537925" y="2638472"/>
            <a:ext cx="22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(A)AARR(R)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79" name="Google Shape;579;p44"/>
          <p:cNvSpPr/>
          <p:nvPr/>
        </p:nvSpPr>
        <p:spPr>
          <a:xfrm>
            <a:off x="537925" y="3496400"/>
            <a:ext cx="21627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Для швидкої загальної оцінки (стартапи, нові продукти)</a:t>
            </a:r>
            <a:endParaRPr i="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0" name="Google Shape;580;p44"/>
          <p:cNvSpPr txBox="1"/>
          <p:nvPr/>
        </p:nvSpPr>
        <p:spPr>
          <a:xfrm>
            <a:off x="3395513" y="2638472"/>
            <a:ext cx="2385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NORTH STAR METRIC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81" name="Google Shape;581;p44"/>
          <p:cNvSpPr/>
          <p:nvPr/>
        </p:nvSpPr>
        <p:spPr>
          <a:xfrm>
            <a:off x="3395513" y="3496400"/>
            <a:ext cx="2385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Для фокусу і синхронізації різних команд, зазвичай 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у зрілому бізнесі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2" name="Google Shape;582;p44"/>
          <p:cNvSpPr txBox="1"/>
          <p:nvPr/>
        </p:nvSpPr>
        <p:spPr>
          <a:xfrm>
            <a:off x="6164300" y="2638472"/>
            <a:ext cx="2447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ДЕРЕВО МЕТРИК</a:t>
            </a:r>
            <a:endParaRPr sz="28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6164300" y="3496400"/>
            <a:ext cx="2583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Для дослідження причинно- наслідкових звʼязків, побудови моніторингу та алертингу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84" name="Google Shape;584;p44"/>
          <p:cNvGrpSpPr/>
          <p:nvPr/>
        </p:nvGrpSpPr>
        <p:grpSpPr>
          <a:xfrm>
            <a:off x="537963" y="1798299"/>
            <a:ext cx="301002" cy="221587"/>
            <a:chOff x="960600" y="2376417"/>
            <a:chExt cx="374520" cy="275708"/>
          </a:xfrm>
        </p:grpSpPr>
        <p:sp>
          <p:nvSpPr>
            <p:cNvPr id="585" name="Google Shape;585;p4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  <p:sp>
          <p:nvSpPr>
            <p:cNvPr id="586" name="Google Shape;586;p4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</p:grpSp>
      <p:grpSp>
        <p:nvGrpSpPr>
          <p:cNvPr id="587" name="Google Shape;587;p44"/>
          <p:cNvGrpSpPr/>
          <p:nvPr/>
        </p:nvGrpSpPr>
        <p:grpSpPr>
          <a:xfrm>
            <a:off x="3395513" y="1798299"/>
            <a:ext cx="301002" cy="221587"/>
            <a:chOff x="960600" y="2376417"/>
            <a:chExt cx="374520" cy="275708"/>
          </a:xfrm>
        </p:grpSpPr>
        <p:sp>
          <p:nvSpPr>
            <p:cNvPr id="588" name="Google Shape;588;p4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  <p:sp>
          <p:nvSpPr>
            <p:cNvPr id="589" name="Google Shape;589;p4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</p:grpSp>
      <p:grpSp>
        <p:nvGrpSpPr>
          <p:cNvPr id="590" name="Google Shape;590;p44"/>
          <p:cNvGrpSpPr/>
          <p:nvPr/>
        </p:nvGrpSpPr>
        <p:grpSpPr>
          <a:xfrm>
            <a:off x="6164288" y="1798299"/>
            <a:ext cx="301002" cy="221587"/>
            <a:chOff x="960600" y="2376417"/>
            <a:chExt cx="374520" cy="275708"/>
          </a:xfrm>
        </p:grpSpPr>
        <p:sp>
          <p:nvSpPr>
            <p:cNvPr id="591" name="Google Shape;591;p44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  <p:sp>
          <p:nvSpPr>
            <p:cNvPr id="592" name="Google Shape;592;p44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73475" lIns="73475" spcFirstLastPara="1" rIns="73475" wrap="square" tIns="734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5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5"/>
          <p:cNvSpPr txBox="1"/>
          <p:nvPr/>
        </p:nvSpPr>
        <p:spPr>
          <a:xfrm>
            <a:off x="385525" y="378900"/>
            <a:ext cx="63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КОНСТРУКТОР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99" name="Google Shape;599;p45"/>
          <p:cNvSpPr txBox="1"/>
          <p:nvPr/>
        </p:nvSpPr>
        <p:spPr>
          <a:xfrm>
            <a:off x="1319804" y="2189168"/>
            <a:ext cx="25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АБСОЛЮТНІ ЗНАЧЕННЯ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00" name="Google Shape;600;p45"/>
          <p:cNvSpPr txBox="1"/>
          <p:nvPr/>
        </p:nvSpPr>
        <p:spPr>
          <a:xfrm>
            <a:off x="5290224" y="2189168"/>
            <a:ext cx="20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ВІДНОСНІ ПОКАЗНИКИ</a:t>
            </a:r>
            <a:endParaRPr sz="3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5290225" y="3106325"/>
            <a:ext cx="2218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Етапи воронки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5"/>
          <p:cNvSpPr/>
          <p:nvPr/>
        </p:nvSpPr>
        <p:spPr>
          <a:xfrm>
            <a:off x="5290225" y="3502325"/>
            <a:ext cx="2490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Показник результативності чи ефективності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3" name="Google Shape;603;p45"/>
          <p:cNvCxnSpPr/>
          <p:nvPr/>
        </p:nvCxnSpPr>
        <p:spPr>
          <a:xfrm>
            <a:off x="4584900" y="2204675"/>
            <a:ext cx="0" cy="1750500"/>
          </a:xfrm>
          <a:prstGeom prst="straightConnector1">
            <a:avLst/>
          </a:prstGeom>
          <a:noFill/>
          <a:ln cap="flat" cmpd="sng" w="19050">
            <a:solidFill>
              <a:srgbClr val="24242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6" title="streetracing.jpg"/>
          <p:cNvPicPr preferRelativeResize="0"/>
          <p:nvPr/>
        </p:nvPicPr>
        <p:blipFill rotWithShape="1">
          <a:blip r:embed="rId3">
            <a:alphaModFix/>
          </a:blip>
          <a:srcRect b="26393" l="12172" r="0" t="12170"/>
          <a:stretch/>
        </p:blipFill>
        <p:spPr>
          <a:xfrm>
            <a:off x="0" y="-131875"/>
            <a:ext cx="9144003" cy="52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6"/>
          <p:cNvSpPr txBox="1"/>
          <p:nvPr/>
        </p:nvSpPr>
        <p:spPr>
          <a:xfrm>
            <a:off x="385525" y="3023975"/>
            <a:ext cx="7887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METRICS: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GOOD, BAD AND UGLY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7"/>
          <p:cNvPicPr preferRelativeResize="0"/>
          <p:nvPr/>
        </p:nvPicPr>
        <p:blipFill rotWithShape="1">
          <a:blip r:embed="rId3">
            <a:alphaModFix/>
          </a:blip>
          <a:srcRect b="19858" l="4358" r="8113" t="0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7"/>
          <p:cNvSpPr txBox="1"/>
          <p:nvPr/>
        </p:nvSpPr>
        <p:spPr>
          <a:xfrm>
            <a:off x="385525" y="378900"/>
            <a:ext cx="471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ХОРОШІ І ПОГАНІ МЕТРИКИ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385525" y="2311175"/>
            <a:ext cx="295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Хороша метрика — </a:t>
            </a:r>
            <a:b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</a:br>
            <a: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це та, дивлячись на яку не питаєш:</a:t>
            </a:r>
            <a:endParaRPr sz="200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«І ШО?»</a:t>
            </a:r>
            <a:endParaRPr sz="4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/>
          <p:nvPr/>
        </p:nvSpPr>
        <p:spPr>
          <a:xfrm>
            <a:off x="4571875" y="0"/>
            <a:ext cx="4572000" cy="5143500"/>
          </a:xfrm>
          <a:prstGeom prst="rect">
            <a:avLst/>
          </a:prstGeom>
          <a:solidFill>
            <a:srgbClr val="434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8"/>
          <p:cNvSpPr txBox="1"/>
          <p:nvPr/>
        </p:nvSpPr>
        <p:spPr>
          <a:xfrm>
            <a:off x="385525" y="378900"/>
            <a:ext cx="38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ХОРОШІ І ПОГАНІ МЕТРИКИ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385525" y="2311175"/>
            <a:ext cx="295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Хороша метрика — </a:t>
            </a:r>
            <a:b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</a:br>
            <a:r>
              <a:rPr lang="en" sz="200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це та, дивлячись на яку не питаєш:</a:t>
            </a:r>
            <a:endParaRPr sz="200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«І ШО?»</a:t>
            </a:r>
            <a:endParaRPr sz="4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27" name="Google Shape;627;p48"/>
          <p:cNvSpPr/>
          <p:nvPr/>
        </p:nvSpPr>
        <p:spPr>
          <a:xfrm>
            <a:off x="5249773" y="1370249"/>
            <a:ext cx="3641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Має базу для порівняння: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Цільове значення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8288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Минулі періоди (з урахуванням циклічності)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8" name="Google Shape;628;p48"/>
          <p:cNvSpPr/>
          <p:nvPr/>
        </p:nvSpPr>
        <p:spPr>
          <a:xfrm>
            <a:off x="5249775" y="1689499"/>
            <a:ext cx="81300" cy="81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5249775" y="1939199"/>
            <a:ext cx="81300" cy="81300"/>
          </a:xfrm>
          <a:prstGeom prst="rect">
            <a:avLst/>
          </a:prstGeom>
          <a:solidFill>
            <a:srgbClr val="00F3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48"/>
          <p:cNvGrpSpPr/>
          <p:nvPr/>
        </p:nvGrpSpPr>
        <p:grpSpPr>
          <a:xfrm>
            <a:off x="4813319" y="1399049"/>
            <a:ext cx="220143" cy="162061"/>
            <a:chOff x="960600" y="2376417"/>
            <a:chExt cx="374520" cy="275708"/>
          </a:xfrm>
        </p:grpSpPr>
        <p:sp>
          <p:nvSpPr>
            <p:cNvPr id="631" name="Google Shape;631;p48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632" name="Google Shape;632;p48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grpSp>
        <p:nvGrpSpPr>
          <p:cNvPr id="633" name="Google Shape;633;p48"/>
          <p:cNvGrpSpPr/>
          <p:nvPr/>
        </p:nvGrpSpPr>
        <p:grpSpPr>
          <a:xfrm>
            <a:off x="4813319" y="2396312"/>
            <a:ext cx="4016354" cy="451200"/>
            <a:chOff x="4813319" y="2396312"/>
            <a:chExt cx="4016354" cy="451200"/>
          </a:xfrm>
        </p:grpSpPr>
        <p:sp>
          <p:nvSpPr>
            <p:cNvPr id="634" name="Google Shape;634;p48"/>
            <p:cNvSpPr/>
            <p:nvPr/>
          </p:nvSpPr>
          <p:spPr>
            <a:xfrm>
              <a:off x="5249773" y="2396312"/>
              <a:ext cx="3579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Має хелсі-метрику для перевірки того, що нічого не погіршили в іншому місці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635" name="Google Shape;635;p48"/>
            <p:cNvGrpSpPr/>
            <p:nvPr/>
          </p:nvGrpSpPr>
          <p:grpSpPr>
            <a:xfrm>
              <a:off x="4813319" y="2422219"/>
              <a:ext cx="220143" cy="162061"/>
              <a:chOff x="960600" y="2376417"/>
              <a:chExt cx="374520" cy="275708"/>
            </a:xfrm>
          </p:grpSpPr>
          <p:sp>
            <p:nvSpPr>
              <p:cNvPr id="636" name="Google Shape;636;p48"/>
              <p:cNvSpPr/>
              <p:nvPr/>
            </p:nvSpPr>
            <p:spPr>
              <a:xfrm rot="-2700000">
                <a:off x="1025477" y="2442998"/>
                <a:ext cx="74246" cy="214253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  <p:sp>
            <p:nvSpPr>
              <p:cNvPr id="637" name="Google Shape;637;p48"/>
              <p:cNvSpPr/>
              <p:nvPr/>
            </p:nvSpPr>
            <p:spPr>
              <a:xfrm rot="2700000">
                <a:off x="1160147" y="2356441"/>
                <a:ext cx="74246" cy="315652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</p:grpSp>
      </p:grpSp>
      <p:grpSp>
        <p:nvGrpSpPr>
          <p:cNvPr id="638" name="Google Shape;638;p48"/>
          <p:cNvGrpSpPr/>
          <p:nvPr/>
        </p:nvGrpSpPr>
        <p:grpSpPr>
          <a:xfrm>
            <a:off x="4813319" y="3200074"/>
            <a:ext cx="4016354" cy="221700"/>
            <a:chOff x="4813319" y="3200074"/>
            <a:chExt cx="4016354" cy="221700"/>
          </a:xfrm>
        </p:grpSpPr>
        <p:sp>
          <p:nvSpPr>
            <p:cNvPr id="639" name="Google Shape;639;p48"/>
            <p:cNvSpPr/>
            <p:nvPr/>
          </p:nvSpPr>
          <p:spPr>
            <a:xfrm>
              <a:off x="5249773" y="3200074"/>
              <a:ext cx="35799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Узгоджена з конкретними цілями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640" name="Google Shape;640;p48"/>
            <p:cNvGrpSpPr/>
            <p:nvPr/>
          </p:nvGrpSpPr>
          <p:grpSpPr>
            <a:xfrm>
              <a:off x="4813319" y="3229900"/>
              <a:ext cx="220143" cy="162061"/>
              <a:chOff x="960600" y="2376417"/>
              <a:chExt cx="374520" cy="275708"/>
            </a:xfrm>
          </p:grpSpPr>
          <p:sp>
            <p:nvSpPr>
              <p:cNvPr id="641" name="Google Shape;641;p48"/>
              <p:cNvSpPr/>
              <p:nvPr/>
            </p:nvSpPr>
            <p:spPr>
              <a:xfrm rot="-2700000">
                <a:off x="1025477" y="2442998"/>
                <a:ext cx="74246" cy="214253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  <p:sp>
            <p:nvSpPr>
              <p:cNvPr id="642" name="Google Shape;642;p48"/>
              <p:cNvSpPr/>
              <p:nvPr/>
            </p:nvSpPr>
            <p:spPr>
              <a:xfrm rot="2700000">
                <a:off x="1160147" y="2356441"/>
                <a:ext cx="74246" cy="315652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</p:grpSp>
      </p:grpSp>
      <p:grpSp>
        <p:nvGrpSpPr>
          <p:cNvPr id="643" name="Google Shape;643;p48"/>
          <p:cNvGrpSpPr/>
          <p:nvPr/>
        </p:nvGrpSpPr>
        <p:grpSpPr>
          <a:xfrm>
            <a:off x="4813319" y="3774337"/>
            <a:ext cx="4016354" cy="221700"/>
            <a:chOff x="4813319" y="3774337"/>
            <a:chExt cx="4016354" cy="221700"/>
          </a:xfrm>
        </p:grpSpPr>
        <p:sp>
          <p:nvSpPr>
            <p:cNvPr id="644" name="Google Shape;644;p48"/>
            <p:cNvSpPr/>
            <p:nvPr/>
          </p:nvSpPr>
          <p:spPr>
            <a:xfrm>
              <a:off x="5249773" y="3774337"/>
              <a:ext cx="35799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Actionable, not vanity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645" name="Google Shape;645;p48"/>
            <p:cNvGrpSpPr/>
            <p:nvPr/>
          </p:nvGrpSpPr>
          <p:grpSpPr>
            <a:xfrm>
              <a:off x="4813319" y="3804150"/>
              <a:ext cx="220143" cy="162061"/>
              <a:chOff x="960600" y="2376417"/>
              <a:chExt cx="374520" cy="275708"/>
            </a:xfrm>
          </p:grpSpPr>
          <p:sp>
            <p:nvSpPr>
              <p:cNvPr id="646" name="Google Shape;646;p48"/>
              <p:cNvSpPr/>
              <p:nvPr/>
            </p:nvSpPr>
            <p:spPr>
              <a:xfrm rot="-2700000">
                <a:off x="1025477" y="2442998"/>
                <a:ext cx="74246" cy="214253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  <p:sp>
            <p:nvSpPr>
              <p:cNvPr id="647" name="Google Shape;647;p48"/>
              <p:cNvSpPr/>
              <p:nvPr/>
            </p:nvSpPr>
            <p:spPr>
              <a:xfrm rot="2700000">
                <a:off x="1160147" y="2356441"/>
                <a:ext cx="74246" cy="315652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</p:grpSp>
      </p:grpSp>
      <p:grpSp>
        <p:nvGrpSpPr>
          <p:cNvPr id="648" name="Google Shape;648;p48"/>
          <p:cNvGrpSpPr/>
          <p:nvPr/>
        </p:nvGrpSpPr>
        <p:grpSpPr>
          <a:xfrm>
            <a:off x="4813319" y="4348600"/>
            <a:ext cx="4016354" cy="221700"/>
            <a:chOff x="4813319" y="4348600"/>
            <a:chExt cx="4016354" cy="221700"/>
          </a:xfrm>
        </p:grpSpPr>
        <p:sp>
          <p:nvSpPr>
            <p:cNvPr id="649" name="Google Shape;649;p48"/>
            <p:cNvSpPr/>
            <p:nvPr/>
          </p:nvSpPr>
          <p:spPr>
            <a:xfrm>
              <a:off x="5249773" y="4348600"/>
              <a:ext cx="3579900" cy="2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4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Проста в розрахунку</a:t>
              </a:r>
              <a:endParaRPr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650" name="Google Shape;650;p48"/>
            <p:cNvGrpSpPr/>
            <p:nvPr/>
          </p:nvGrpSpPr>
          <p:grpSpPr>
            <a:xfrm>
              <a:off x="4813319" y="4378400"/>
              <a:ext cx="220143" cy="162061"/>
              <a:chOff x="960600" y="2376417"/>
              <a:chExt cx="374520" cy="275708"/>
            </a:xfrm>
          </p:grpSpPr>
          <p:sp>
            <p:nvSpPr>
              <p:cNvPr id="651" name="Google Shape;651;p48"/>
              <p:cNvSpPr/>
              <p:nvPr/>
            </p:nvSpPr>
            <p:spPr>
              <a:xfrm rot="-2700000">
                <a:off x="1025477" y="2442998"/>
                <a:ext cx="74246" cy="214253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  <p:sp>
            <p:nvSpPr>
              <p:cNvPr id="652" name="Google Shape;652;p48"/>
              <p:cNvSpPr/>
              <p:nvPr/>
            </p:nvSpPr>
            <p:spPr>
              <a:xfrm rot="2700000">
                <a:off x="1160147" y="2356441"/>
                <a:ext cx="74246" cy="315652"/>
              </a:xfrm>
              <a:prstGeom prst="rect">
                <a:avLst/>
              </a:prstGeom>
              <a:solidFill>
                <a:srgbClr val="00F3BC"/>
              </a:solidFill>
              <a:ln>
                <a:noFill/>
              </a:ln>
            </p:spPr>
            <p:txBody>
              <a:bodyPr anchorCtr="0" anchor="ctr" bIns="53750" lIns="53750" spcFirstLastPara="1" rIns="53750" wrap="square" tIns="537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22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9"/>
          <p:cNvSpPr txBox="1"/>
          <p:nvPr/>
        </p:nvSpPr>
        <p:spPr>
          <a:xfrm>
            <a:off x="385525" y="378900"/>
            <a:ext cx="7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ГРА: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РІСТ КІЛЬКОСТІ КОРИСТУВАЧІВ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362" y="1526287"/>
            <a:ext cx="5265275" cy="30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0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0"/>
          <p:cNvSpPr txBox="1"/>
          <p:nvPr/>
        </p:nvSpPr>
        <p:spPr>
          <a:xfrm>
            <a:off x="385525" y="378900"/>
            <a:ext cx="7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ГРА: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РІСТ КОНВЕРСІЇ В ОПЛАТУ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668" name="Google Shape;6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362" y="1526287"/>
            <a:ext cx="5265275" cy="30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1"/>
          <p:cNvSpPr txBox="1"/>
          <p:nvPr/>
        </p:nvSpPr>
        <p:spPr>
          <a:xfrm>
            <a:off x="385525" y="378900"/>
            <a:ext cx="7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ПРИКЛАД: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ВИРУЧКА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75" name="Google Shape;675;p51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51"/>
          <p:cNvPicPr preferRelativeResize="0"/>
          <p:nvPr/>
        </p:nvPicPr>
        <p:blipFill rotWithShape="1">
          <a:blip r:embed="rId4">
            <a:alphaModFix/>
          </a:blip>
          <a:srcRect b="0" l="0" r="1009" t="0"/>
          <a:stretch/>
        </p:blipFill>
        <p:spPr>
          <a:xfrm>
            <a:off x="921225" y="1439700"/>
            <a:ext cx="7301549" cy="32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 title="edoardo-ceriani-HtU8W8z6oxY-unsplash.jpg"/>
          <p:cNvPicPr preferRelativeResize="0"/>
          <p:nvPr/>
        </p:nvPicPr>
        <p:blipFill rotWithShape="1">
          <a:blip r:embed="rId3">
            <a:alphaModFix/>
          </a:blip>
          <a:srcRect b="3300" l="11660" r="0" t="22200"/>
          <a:stretch/>
        </p:blipFill>
        <p:spPr>
          <a:xfrm flipH="1">
            <a:off x="3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85525" y="3023969"/>
            <a:ext cx="8139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DATA</a:t>
            </a: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-</a:t>
            </a: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DRIVEN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DECISION MAKING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2"/>
          <p:cNvSpPr txBox="1"/>
          <p:nvPr/>
        </p:nvSpPr>
        <p:spPr>
          <a:xfrm>
            <a:off x="385525" y="378900"/>
            <a:ext cx="7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ПРИКЛАД:</a:t>
            </a: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ПЛАН/ФАКТ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385525" y="1378325"/>
            <a:ext cx="8369100" cy="3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75" y="1462500"/>
            <a:ext cx="7382848" cy="3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3"/>
          <p:cNvSpPr txBox="1"/>
          <p:nvPr/>
        </p:nvSpPr>
        <p:spPr>
          <a:xfrm>
            <a:off x="385525" y="378900"/>
            <a:ext cx="35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ПІДБІР МЕТРИК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91" name="Google Shape;691;p53"/>
          <p:cNvSpPr/>
          <p:nvPr/>
        </p:nvSpPr>
        <p:spPr>
          <a:xfrm>
            <a:off x="1059374" y="2368564"/>
            <a:ext cx="1626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Продаємо новий меч у магазині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53"/>
          <p:cNvSpPr/>
          <p:nvPr/>
        </p:nvSpPr>
        <p:spPr>
          <a:xfrm>
            <a:off x="1059377" y="3896375"/>
            <a:ext cx="2634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Починаємо рекламуватися в Instagram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53"/>
          <p:cNvSpPr/>
          <p:nvPr/>
        </p:nvSpPr>
        <p:spPr>
          <a:xfrm>
            <a:off x="378900" y="2328664"/>
            <a:ext cx="1080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94" name="Google Shape;694;p53"/>
          <p:cNvSpPr/>
          <p:nvPr/>
        </p:nvSpPr>
        <p:spPr>
          <a:xfrm>
            <a:off x="1059369" y="3103158"/>
            <a:ext cx="2492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Вводимо новий рівень підписки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53"/>
          <p:cNvSpPr/>
          <p:nvPr/>
        </p:nvSpPr>
        <p:spPr>
          <a:xfrm>
            <a:off x="378900" y="3143058"/>
            <a:ext cx="108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696" name="Google Shape;696;p53"/>
          <p:cNvSpPr/>
          <p:nvPr/>
        </p:nvSpPr>
        <p:spPr>
          <a:xfrm>
            <a:off x="378900" y="3936275"/>
            <a:ext cx="108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697" name="Google Shape;697;p53"/>
          <p:cNvPicPr preferRelativeResize="0"/>
          <p:nvPr/>
        </p:nvPicPr>
        <p:blipFill rotWithShape="1">
          <a:blip r:embed="rId4">
            <a:alphaModFix/>
          </a:blip>
          <a:srcRect b="0" l="15940" r="24556" t="0"/>
          <a:stretch/>
        </p:blipFill>
        <p:spPr>
          <a:xfrm>
            <a:off x="4572000" y="0"/>
            <a:ext cx="45909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54" title="shutterstock_1164902032.png"/>
          <p:cNvPicPr preferRelativeResize="0"/>
          <p:nvPr/>
        </p:nvPicPr>
        <p:blipFill rotWithShape="1">
          <a:blip r:embed="rId3">
            <a:alphaModFix/>
          </a:blip>
          <a:srcRect b="0" l="7197" r="16074" t="23271"/>
          <a:stretch/>
        </p:blipFill>
        <p:spPr>
          <a:xfrm>
            <a:off x="0" y="0"/>
            <a:ext cx="915541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19749"/>
            <a:ext cx="9144003" cy="34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4"/>
          <p:cNvSpPr txBox="1"/>
          <p:nvPr/>
        </p:nvSpPr>
        <p:spPr>
          <a:xfrm>
            <a:off x="385525" y="3023975"/>
            <a:ext cx="623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COMMON PITFALLS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5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11" name="Google Shape;711;p55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2" name="Google Shape;7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6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18" name="Google Shape;718;p56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9" name="Google Shape;7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6"/>
          <p:cNvSpPr/>
          <p:nvPr/>
        </p:nvSpPr>
        <p:spPr>
          <a:xfrm>
            <a:off x="3315900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Одні й ті ж метрики мають різні значення в різних звітах (немає single source of truth)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7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26" name="Google Shape;726;p57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7" name="Google Shape;7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7"/>
          <p:cNvSpPr/>
          <p:nvPr/>
        </p:nvSpPr>
        <p:spPr>
          <a:xfrm>
            <a:off x="3315900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Одні й ті ж метрики мають різні значення в різних звітах (немає single source of truth)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57"/>
          <p:cNvSpPr/>
          <p:nvPr/>
        </p:nvSpPr>
        <p:spPr>
          <a:xfrm>
            <a:off x="6246275" y="1779887"/>
            <a:ext cx="2512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Невідповідність метрик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і стратегічних цілей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8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6" name="Google Shape;7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8"/>
          <p:cNvSpPr/>
          <p:nvPr/>
        </p:nvSpPr>
        <p:spPr>
          <a:xfrm>
            <a:off x="3315900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Одні й ті ж метрики мають різні значення в різних звітах (немає single source of truth)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6246275" y="1779887"/>
            <a:ext cx="2512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Невідповідність метрик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і стратегічних цілей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385525" y="3371010"/>
            <a:ext cx="2227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Неправильна частота аналізу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9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45" name="Google Shape;745;p59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6" name="Google Shape;7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9"/>
          <p:cNvSpPr/>
          <p:nvPr/>
        </p:nvSpPr>
        <p:spPr>
          <a:xfrm>
            <a:off x="3315900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Одні й ті ж метрики мають різні значення в різних звітах (немає single source of truth)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59"/>
          <p:cNvSpPr/>
          <p:nvPr/>
        </p:nvSpPr>
        <p:spPr>
          <a:xfrm>
            <a:off x="6246275" y="1779887"/>
            <a:ext cx="2512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Невідповідність метрик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і стратегічних цілей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385525" y="3371010"/>
            <a:ext cx="2227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Неправильна частота аналізу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3315900" y="3371010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05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Надто велика кількість метрик → аналітичний параліч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0"/>
          <p:cNvSpPr txBox="1"/>
          <p:nvPr/>
        </p:nvSpPr>
        <p:spPr>
          <a:xfrm>
            <a:off x="385525" y="378900"/>
            <a:ext cx="65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ЩО МОЖЕ ПІТИ НЕ ТАК?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385525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Garbage in → garbage out. Відсутність хорошої інфраструктури даних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7" name="Google Shape;7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0"/>
          <p:cNvSpPr/>
          <p:nvPr/>
        </p:nvSpPr>
        <p:spPr>
          <a:xfrm>
            <a:off x="3315900" y="1779887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Одні й ті ж метрики мають різні значення в різних звітах (немає single source of truth)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60"/>
          <p:cNvSpPr/>
          <p:nvPr/>
        </p:nvSpPr>
        <p:spPr>
          <a:xfrm>
            <a:off x="6246275" y="1779887"/>
            <a:ext cx="2512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Невідповідність метрик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і стратегічних цілей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385525" y="3371010"/>
            <a:ext cx="2227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04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Неправильна частота аналізу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60"/>
          <p:cNvSpPr/>
          <p:nvPr/>
        </p:nvSpPr>
        <p:spPr>
          <a:xfrm>
            <a:off x="3315900" y="3371010"/>
            <a:ext cx="2512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05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Надто велика кількість метрик → аналітичний параліч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6246275" y="3371010"/>
            <a:ext cx="23853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06</a:t>
            </a:r>
            <a:endParaRPr sz="32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Cherry picking: дивитись тільки на ті метрики, які підтверджують точку зору та ігнорувати інші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61" title="jeremy-bishop-xMdlFuO7760-unsplash.jpg"/>
          <p:cNvPicPr preferRelativeResize="0"/>
          <p:nvPr/>
        </p:nvPicPr>
        <p:blipFill rotWithShape="1">
          <a:blip r:embed="rId3">
            <a:alphaModFix/>
          </a:blip>
          <a:srcRect b="0" l="27988" r="12066" t="6898"/>
          <a:stretch/>
        </p:blipFill>
        <p:spPr>
          <a:xfrm>
            <a:off x="0" y="0"/>
            <a:ext cx="49690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1"/>
          <p:cNvSpPr/>
          <p:nvPr/>
        </p:nvSpPr>
        <p:spPr>
          <a:xfrm>
            <a:off x="4571875" y="0"/>
            <a:ext cx="4572000" cy="5143500"/>
          </a:xfrm>
          <a:prstGeom prst="rect">
            <a:avLst/>
          </a:prstGeom>
          <a:solidFill>
            <a:srgbClr val="4346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1"/>
          <p:cNvSpPr txBox="1"/>
          <p:nvPr/>
        </p:nvSpPr>
        <p:spPr>
          <a:xfrm>
            <a:off x="385525" y="378900"/>
            <a:ext cx="251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HIGHLIGHTS</a:t>
            </a:r>
            <a:endParaRPr sz="4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770" name="Google Shape;7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1"/>
          <p:cNvSpPr/>
          <p:nvPr/>
        </p:nvSpPr>
        <p:spPr>
          <a:xfrm>
            <a:off x="5170725" y="1150550"/>
            <a:ext cx="3583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Метрики відображають ступінь розуміння бізнесу.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Починати варто із загальних метрик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подібних бізнес-моделей.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72" name="Google Shape;772;p61"/>
          <p:cNvGrpSpPr/>
          <p:nvPr/>
        </p:nvGrpSpPr>
        <p:grpSpPr>
          <a:xfrm>
            <a:off x="4813319" y="1173812"/>
            <a:ext cx="220143" cy="162061"/>
            <a:chOff x="960600" y="2376417"/>
            <a:chExt cx="374520" cy="275708"/>
          </a:xfrm>
        </p:grpSpPr>
        <p:sp>
          <p:nvSpPr>
            <p:cNvPr id="773" name="Google Shape;773;p6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774" name="Google Shape;774;p6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775" name="Google Shape;775;p61"/>
          <p:cNvSpPr/>
          <p:nvPr/>
        </p:nvSpPr>
        <p:spPr>
          <a:xfrm>
            <a:off x="5170725" y="2172108"/>
            <a:ext cx="3583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Вибір фреймворку метрик або їх комбінації залежить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від стадії розвитку компанії 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 стратегічних цілей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76" name="Google Shape;776;p61"/>
          <p:cNvGrpSpPr/>
          <p:nvPr/>
        </p:nvGrpSpPr>
        <p:grpSpPr>
          <a:xfrm>
            <a:off x="4813319" y="2190553"/>
            <a:ext cx="220143" cy="162061"/>
            <a:chOff x="960600" y="2376417"/>
            <a:chExt cx="374520" cy="275708"/>
          </a:xfrm>
        </p:grpSpPr>
        <p:sp>
          <p:nvSpPr>
            <p:cNvPr id="777" name="Google Shape;777;p6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778" name="Google Shape;778;p6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779" name="Google Shape;779;p61"/>
          <p:cNvSpPr/>
          <p:nvPr/>
        </p:nvSpPr>
        <p:spPr>
          <a:xfrm>
            <a:off x="5170725" y="3193667"/>
            <a:ext cx="3583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Хороші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метрики мають базу для порівняння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є простими для розрахунку </a:t>
            </a:r>
            <a:b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та розуміння, actionable.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80" name="Google Shape;780;p61"/>
          <p:cNvGrpSpPr/>
          <p:nvPr/>
        </p:nvGrpSpPr>
        <p:grpSpPr>
          <a:xfrm>
            <a:off x="4813319" y="3234508"/>
            <a:ext cx="220143" cy="162061"/>
            <a:chOff x="960600" y="2376417"/>
            <a:chExt cx="374520" cy="275708"/>
          </a:xfrm>
        </p:grpSpPr>
        <p:sp>
          <p:nvSpPr>
            <p:cNvPr id="781" name="Google Shape;781;p6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782" name="Google Shape;782;p6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  <p:sp>
        <p:nvSpPr>
          <p:cNvPr id="783" name="Google Shape;783;p61"/>
          <p:cNvSpPr/>
          <p:nvPr/>
        </p:nvSpPr>
        <p:spPr>
          <a:xfrm>
            <a:off x="5170725" y="4215225"/>
            <a:ext cx="35838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Метрики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 існують поза контекстом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84" name="Google Shape;784;p61"/>
          <p:cNvGrpSpPr/>
          <p:nvPr/>
        </p:nvGrpSpPr>
        <p:grpSpPr>
          <a:xfrm>
            <a:off x="4813319" y="4238487"/>
            <a:ext cx="220143" cy="162061"/>
            <a:chOff x="960600" y="2376417"/>
            <a:chExt cx="374520" cy="275708"/>
          </a:xfrm>
        </p:grpSpPr>
        <p:sp>
          <p:nvSpPr>
            <p:cNvPr id="785" name="Google Shape;785;p6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  <p:sp>
          <p:nvSpPr>
            <p:cNvPr id="786" name="Google Shape;786;p6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53750" lIns="53750" spcFirstLastPara="1" rIns="53750" wrap="square" tIns="5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22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85525" y="378900"/>
            <a:ext cx="678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ЯК ПРИЙМАТИ РІШЕННЯ ЩОДО РОЗВИТКУ БІЗНЕСУ?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85525" y="3116600"/>
            <a:ext cx="1532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ІНТУЇЦІЯ</a:t>
            </a:r>
            <a:endParaRPr i="0" sz="2800" u="none" cap="none" strike="noStrike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595367" y="3116600"/>
            <a:ext cx="2273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КОНКУРЕНТИ</a:t>
            </a:r>
            <a:endParaRPr i="0" sz="2800" u="none" cap="none" strike="noStrike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546508" y="3116600"/>
            <a:ext cx="1413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ДОСВІД</a:t>
            </a:r>
            <a:endParaRPr i="0" sz="2800" u="none" cap="none" strike="noStrike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637250" y="3116600"/>
            <a:ext cx="1117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ДАНІ</a:t>
            </a:r>
            <a:endParaRPr i="0" sz="2800" u="none" cap="none" strike="noStrike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385552" y="2674549"/>
            <a:ext cx="362461" cy="266803"/>
            <a:chOff x="960600" y="2376417"/>
            <a:chExt cx="374520" cy="275708"/>
          </a:xfrm>
        </p:grpSpPr>
        <p:sp>
          <p:nvSpPr>
            <p:cNvPr id="110" name="Google Shape;110;p1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  <p:sp>
          <p:nvSpPr>
            <p:cNvPr id="111" name="Google Shape;111;p1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</p:grpSp>
      <p:grpSp>
        <p:nvGrpSpPr>
          <p:cNvPr id="112" name="Google Shape;112;p17"/>
          <p:cNvGrpSpPr/>
          <p:nvPr/>
        </p:nvGrpSpPr>
        <p:grpSpPr>
          <a:xfrm>
            <a:off x="2595373" y="2674549"/>
            <a:ext cx="362461" cy="266803"/>
            <a:chOff x="960600" y="2376417"/>
            <a:chExt cx="374520" cy="275708"/>
          </a:xfrm>
        </p:grpSpPr>
        <p:sp>
          <p:nvSpPr>
            <p:cNvPr id="113" name="Google Shape;113;p1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  <p:sp>
          <p:nvSpPr>
            <p:cNvPr id="114" name="Google Shape;114;p1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5546496" y="2674549"/>
            <a:ext cx="362461" cy="266803"/>
            <a:chOff x="960600" y="2376417"/>
            <a:chExt cx="374520" cy="275708"/>
          </a:xfrm>
        </p:grpSpPr>
        <p:sp>
          <p:nvSpPr>
            <p:cNvPr id="116" name="Google Shape;116;p1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  <p:sp>
          <p:nvSpPr>
            <p:cNvPr id="117" name="Google Shape;117;p1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7637252" y="2674549"/>
            <a:ext cx="362461" cy="266803"/>
            <a:chOff x="960600" y="2376417"/>
            <a:chExt cx="374520" cy="275708"/>
          </a:xfrm>
        </p:grpSpPr>
        <p:sp>
          <p:nvSpPr>
            <p:cNvPr id="119" name="Google Shape;119;p17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  <p:sp>
          <p:nvSpPr>
            <p:cNvPr id="120" name="Google Shape;120;p17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88500" lIns="88500" spcFirstLastPara="1" rIns="88500" wrap="square" tIns="88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4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62" title="effect-city-lights-night.jpg"/>
          <p:cNvPicPr preferRelativeResize="0"/>
          <p:nvPr/>
        </p:nvPicPr>
        <p:blipFill rotWithShape="1">
          <a:blip r:embed="rId3">
            <a:alphaModFix/>
          </a:blip>
          <a:srcRect b="3901" l="4272" r="10454" t="201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 txBox="1"/>
          <p:nvPr/>
        </p:nvSpPr>
        <p:spPr>
          <a:xfrm>
            <a:off x="385525" y="1947250"/>
            <a:ext cx="2988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Q&amp;A</a:t>
            </a:r>
            <a:endParaRPr sz="10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63" title="DSC00263.JPG"/>
          <p:cNvPicPr preferRelativeResize="0"/>
          <p:nvPr/>
        </p:nvPicPr>
        <p:blipFill rotWithShape="1">
          <a:blip r:embed="rId3">
            <a:alphaModFix/>
          </a:blip>
          <a:srcRect b="10993" l="0" r="0" t="10985"/>
          <a:stretch/>
        </p:blipFill>
        <p:spPr>
          <a:xfrm>
            <a:off x="4750125" y="0"/>
            <a:ext cx="439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3"/>
          <p:cNvSpPr txBox="1"/>
          <p:nvPr/>
        </p:nvSpPr>
        <p:spPr>
          <a:xfrm>
            <a:off x="385525" y="378900"/>
            <a:ext cx="266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ОЛЕГ</a:t>
            </a:r>
            <a:b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ПАРАНДІЙ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800" name="Google Shape;800;p63"/>
          <p:cNvSpPr txBox="1"/>
          <p:nvPr/>
        </p:nvSpPr>
        <p:spPr>
          <a:xfrm>
            <a:off x="385525" y="1589725"/>
            <a:ext cx="418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Chief Analyst at TENTENS Tech</a:t>
            </a:r>
            <a:b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1" name="Google Shape;801;p63"/>
          <p:cNvPicPr preferRelativeResize="0"/>
          <p:nvPr/>
        </p:nvPicPr>
        <p:blipFill rotWithShape="1">
          <a:blip r:embed="rId4">
            <a:alphaModFix/>
          </a:blip>
          <a:srcRect b="6309" l="6977" r="6986" t="5453"/>
          <a:stretch/>
        </p:blipFill>
        <p:spPr>
          <a:xfrm>
            <a:off x="354682" y="3028501"/>
            <a:ext cx="1793400" cy="1725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802" name="Google Shape;802;p63"/>
          <p:cNvSpPr txBox="1"/>
          <p:nvPr/>
        </p:nvSpPr>
        <p:spPr>
          <a:xfrm>
            <a:off x="420857" y="2587575"/>
            <a:ext cx="80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LinkedIn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3" name="Google Shape;803;p63" title="TG channel analytics (1).png"/>
          <p:cNvPicPr preferRelativeResize="0"/>
          <p:nvPr/>
        </p:nvPicPr>
        <p:blipFill rotWithShape="1">
          <a:blip r:embed="rId5">
            <a:alphaModFix/>
          </a:blip>
          <a:srcRect b="4840" l="4849" r="4840" t="4849"/>
          <a:stretch/>
        </p:blipFill>
        <p:spPr>
          <a:xfrm>
            <a:off x="2573964" y="3043988"/>
            <a:ext cx="1725571" cy="17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3"/>
          <p:cNvSpPr txBox="1"/>
          <p:nvPr/>
        </p:nvSpPr>
        <p:spPr>
          <a:xfrm>
            <a:off x="2603157" y="2587575"/>
            <a:ext cx="153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Analytics Garage</a:t>
            </a:r>
            <a:endParaRPr b="1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969925" y="1472000"/>
            <a:ext cx="6670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YOU CAN'T MANAGE WHAT</a:t>
            </a:r>
            <a:endParaRPr sz="5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YOU DON'T MEASURE.</a:t>
            </a:r>
            <a:endParaRPr sz="50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8900" y="1073950"/>
            <a:ext cx="6522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“</a:t>
            </a:r>
            <a:endParaRPr sz="96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174525" y="3929025"/>
            <a:ext cx="214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Peter Drucker</a:t>
            </a:r>
            <a:endParaRPr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EEEE"/>
                </a:solidFill>
                <a:latin typeface="Roboto Light"/>
                <a:ea typeface="Roboto Light"/>
                <a:cs typeface="Roboto Light"/>
                <a:sym typeface="Roboto Light"/>
              </a:rPr>
              <a:t>Austrian-American consultant and educator</a:t>
            </a:r>
            <a:endParaRPr sz="1200">
              <a:solidFill>
                <a:srgbClr val="EEEEE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25003" l="0" r="0" t="0"/>
          <a:stretch/>
        </p:blipFill>
        <p:spPr>
          <a:xfrm>
            <a:off x="1031100" y="3836675"/>
            <a:ext cx="905001" cy="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85525" y="378900"/>
            <a:ext cx="54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ANALYTICS VALUE CHAIN</a:t>
            </a:r>
            <a:endParaRPr sz="40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85525" y="2903525"/>
            <a:ext cx="607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Дані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056850" y="2903525"/>
            <a:ext cx="1119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Метрики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240275" y="2903525"/>
            <a:ext cx="880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Аналіз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184300" y="2903525"/>
            <a:ext cx="454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Дія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702925" y="2903525"/>
            <a:ext cx="1044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Цінність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>
            <a:off x="1372838" y="3049925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3556250" y="3049925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5500288" y="3049925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7018913" y="3049925"/>
            <a:ext cx="304200" cy="0"/>
          </a:xfrm>
          <a:prstGeom prst="straightConnector1">
            <a:avLst/>
          </a:prstGeom>
          <a:noFill/>
          <a:ln cap="flat" cmpd="sng" w="28575">
            <a:solidFill>
              <a:srgbClr val="00F3B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275" y="2169100"/>
            <a:ext cx="619250" cy="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900" y="2169100"/>
            <a:ext cx="619250" cy="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925" y="2168900"/>
            <a:ext cx="619252" cy="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6850" y="2168903"/>
            <a:ext cx="619252" cy="61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650" y="2169100"/>
            <a:ext cx="619250" cy="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 title="tom-smith-lXUJAjxHQ4I-unsplash.jpg"/>
          <p:cNvPicPr preferRelativeResize="0"/>
          <p:nvPr/>
        </p:nvPicPr>
        <p:blipFill rotWithShape="1">
          <a:blip r:embed="rId3">
            <a:alphaModFix/>
          </a:blip>
          <a:srcRect b="0" l="0" r="0" t="15668"/>
          <a:stretch/>
        </p:blipFill>
        <p:spPr>
          <a:xfrm>
            <a:off x="0" y="-1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85525" y="3023975"/>
            <a:ext cx="62307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COMMON METRICS</a:t>
            </a:r>
            <a:endParaRPr sz="6500"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n stands and looks in the mirror. He sees schematic image of his body" id="161" name="Google Shape;161;p21"/>
          <p:cNvPicPr preferRelativeResize="0"/>
          <p:nvPr/>
        </p:nvPicPr>
        <p:blipFill rotWithShape="1">
          <a:blip r:embed="rId3">
            <a:alphaModFix/>
          </a:blip>
          <a:srcRect b="11423" l="0" r="0" t="22847"/>
          <a:stretch/>
        </p:blipFill>
        <p:spPr>
          <a:xfrm>
            <a:off x="0" y="0"/>
            <a:ext cx="4271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050" y="378900"/>
            <a:ext cx="652050" cy="2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4687019" y="378900"/>
            <a:ext cx="4271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МЕТРИКИ ВІДОБРАЖАЮТЬ РІВЕНЬ </a:t>
            </a:r>
            <a:r>
              <a:rPr lang="en" sz="3500">
                <a:solidFill>
                  <a:srgbClr val="00F3BC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РОЗУМІННЯ БІЗНЕСУ</a:t>
            </a:r>
            <a:endParaRPr sz="3500">
              <a:solidFill>
                <a:srgbClr val="00F3BC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5028265" y="3297200"/>
            <a:ext cx="3868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Для поширених бізнес-моделей та елементів</a:t>
            </a:r>
            <a:endParaRPr i="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5028272" y="2993014"/>
            <a:ext cx="38004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b="1" lang="en" sz="2000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тандартні метрики</a:t>
            </a:r>
            <a:endParaRPr b="1" sz="2000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028272" y="3956869"/>
            <a:ext cx="3868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b="1" lang="en" sz="2000">
                <a:solidFill>
                  <a:srgbClr val="00F3BC"/>
                </a:solidFill>
                <a:latin typeface="Roboto"/>
                <a:ea typeface="Roboto"/>
                <a:cs typeface="Roboto"/>
                <a:sym typeface="Roboto"/>
              </a:rPr>
              <a:t>пецифічні метрики</a:t>
            </a:r>
            <a:endParaRPr b="1" sz="2000">
              <a:solidFill>
                <a:srgbClr val="00F3B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7" name="Google Shape;167;p21"/>
          <p:cNvGrpSpPr/>
          <p:nvPr/>
        </p:nvGrpSpPr>
        <p:grpSpPr>
          <a:xfrm>
            <a:off x="4687068" y="3032715"/>
            <a:ext cx="201791" cy="148524"/>
            <a:chOff x="960600" y="2376417"/>
            <a:chExt cx="374520" cy="275708"/>
          </a:xfrm>
        </p:grpSpPr>
        <p:sp>
          <p:nvSpPr>
            <p:cNvPr id="168" name="Google Shape;168;p2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49275" lIns="49275" spcFirstLastPara="1" rIns="49275" wrap="square" tIns="49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4"/>
            </a:p>
          </p:txBody>
        </p:sp>
        <p:sp>
          <p:nvSpPr>
            <p:cNvPr id="169" name="Google Shape;169;p2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49275" lIns="49275" spcFirstLastPara="1" rIns="49275" wrap="square" tIns="49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4"/>
            </a:p>
          </p:txBody>
        </p:sp>
      </p:grpSp>
      <p:grpSp>
        <p:nvGrpSpPr>
          <p:cNvPr id="170" name="Google Shape;170;p21"/>
          <p:cNvGrpSpPr/>
          <p:nvPr/>
        </p:nvGrpSpPr>
        <p:grpSpPr>
          <a:xfrm>
            <a:off x="4687068" y="4023090"/>
            <a:ext cx="201791" cy="148524"/>
            <a:chOff x="960600" y="2376417"/>
            <a:chExt cx="374520" cy="275708"/>
          </a:xfrm>
        </p:grpSpPr>
        <p:sp>
          <p:nvSpPr>
            <p:cNvPr id="171" name="Google Shape;171;p21"/>
            <p:cNvSpPr/>
            <p:nvPr/>
          </p:nvSpPr>
          <p:spPr>
            <a:xfrm rot="-2700000">
              <a:off x="1025477" y="2442998"/>
              <a:ext cx="74246" cy="214253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49275" lIns="49275" spcFirstLastPara="1" rIns="49275" wrap="square" tIns="49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4"/>
            </a:p>
          </p:txBody>
        </p:sp>
        <p:sp>
          <p:nvSpPr>
            <p:cNvPr id="172" name="Google Shape;172;p21"/>
            <p:cNvSpPr/>
            <p:nvPr/>
          </p:nvSpPr>
          <p:spPr>
            <a:xfrm rot="2700000">
              <a:off x="1160147" y="2356441"/>
              <a:ext cx="74246" cy="315652"/>
            </a:xfrm>
            <a:prstGeom prst="rect">
              <a:avLst/>
            </a:prstGeom>
            <a:solidFill>
              <a:srgbClr val="00F3BC"/>
            </a:solidFill>
            <a:ln>
              <a:noFill/>
            </a:ln>
          </p:spPr>
          <p:txBody>
            <a:bodyPr anchorCtr="0" anchor="ctr" bIns="49275" lIns="49275" spcFirstLastPara="1" rIns="49275" wrap="square" tIns="49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4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